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43"/>
  </p:notesMasterIdLst>
  <p:handoutMasterIdLst>
    <p:handoutMasterId r:id="rId44"/>
  </p:handoutMasterIdLst>
  <p:sldIdLst>
    <p:sldId id="1808" r:id="rId8"/>
    <p:sldId id="4300" r:id="rId9"/>
    <p:sldId id="1635" r:id="rId10"/>
    <p:sldId id="4301" r:id="rId11"/>
    <p:sldId id="4302" r:id="rId12"/>
    <p:sldId id="4303" r:id="rId13"/>
    <p:sldId id="4260" r:id="rId14"/>
    <p:sldId id="4304" r:id="rId15"/>
    <p:sldId id="4305" r:id="rId16"/>
    <p:sldId id="4306" r:id="rId17"/>
    <p:sldId id="4307" r:id="rId18"/>
    <p:sldId id="4308" r:id="rId19"/>
    <p:sldId id="2149" r:id="rId20"/>
    <p:sldId id="2150" r:id="rId21"/>
    <p:sldId id="2151" r:id="rId22"/>
    <p:sldId id="2167" r:id="rId23"/>
    <p:sldId id="2132" r:id="rId24"/>
    <p:sldId id="2140" r:id="rId25"/>
    <p:sldId id="2135" r:id="rId26"/>
    <p:sldId id="2136" r:id="rId27"/>
    <p:sldId id="2138" r:id="rId28"/>
    <p:sldId id="2139" r:id="rId29"/>
    <p:sldId id="2152" r:id="rId30"/>
    <p:sldId id="2154" r:id="rId31"/>
    <p:sldId id="2155" r:id="rId32"/>
    <p:sldId id="2157" r:id="rId33"/>
    <p:sldId id="2158" r:id="rId34"/>
    <p:sldId id="2159" r:id="rId35"/>
    <p:sldId id="2160" r:id="rId36"/>
    <p:sldId id="2161" r:id="rId37"/>
    <p:sldId id="2162" r:id="rId38"/>
    <p:sldId id="2156" r:id="rId39"/>
    <p:sldId id="2163" r:id="rId40"/>
    <p:sldId id="2164" r:id="rId41"/>
    <p:sldId id="1532"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4300"/>
            <p14:sldId id="1635"/>
            <p14:sldId id="4301"/>
            <p14:sldId id="4302"/>
            <p14:sldId id="4303"/>
            <p14:sldId id="4260"/>
            <p14:sldId id="4304"/>
            <p14:sldId id="4305"/>
            <p14:sldId id="4306"/>
            <p14:sldId id="4307"/>
            <p14:sldId id="4308"/>
            <p14:sldId id="2149"/>
            <p14:sldId id="2150"/>
            <p14:sldId id="2151"/>
            <p14:sldId id="2167"/>
            <p14:sldId id="2132"/>
            <p14:sldId id="2140"/>
            <p14:sldId id="2135"/>
            <p14:sldId id="2136"/>
            <p14:sldId id="2138"/>
            <p14:sldId id="2139"/>
            <p14:sldId id="2152"/>
            <p14:sldId id="2154"/>
            <p14:sldId id="2155"/>
            <p14:sldId id="2157"/>
            <p14:sldId id="2158"/>
            <p14:sldId id="2159"/>
            <p14:sldId id="2160"/>
            <p14:sldId id="2161"/>
            <p14:sldId id="2162"/>
            <p14:sldId id="2156"/>
            <p14:sldId id="2163"/>
            <p14:sldId id="2164"/>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2109" autoAdjust="0"/>
  </p:normalViewPr>
  <p:slideViewPr>
    <p:cSldViewPr snapToGrid="0">
      <p:cViewPr varScale="1">
        <p:scale>
          <a:sx n="79" d="100"/>
          <a:sy n="79" d="100"/>
        </p:scale>
        <p:origin x="931"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2/21/2019 12:53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2/21/2019 12:53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2</a:t>
            </a:fld>
            <a:endParaRPr lang="en-US"/>
          </a:p>
        </p:txBody>
      </p:sp>
    </p:spTree>
    <p:extLst>
      <p:ext uri="{BB962C8B-B14F-4D97-AF65-F5344CB8AC3E}">
        <p14:creationId xmlns:p14="http://schemas.microsoft.com/office/powerpoint/2010/main" val="164765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2/21/2019 12:53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1611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4D4A6-3229-4F3B-96F5-7951DC14B2B9}" type="slidenum">
              <a:rPr lang="en-US" smtClean="0"/>
              <a:t>12</a:t>
            </a:fld>
            <a:endParaRPr lang="en-US"/>
          </a:p>
        </p:txBody>
      </p:sp>
    </p:spTree>
    <p:extLst>
      <p:ext uri="{BB962C8B-B14F-4D97-AF65-F5344CB8AC3E}">
        <p14:creationId xmlns:p14="http://schemas.microsoft.com/office/powerpoint/2010/main" val="4287046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02065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Virtual machine</a:t>
            </a:r>
            <a:r>
              <a:rPr lang="en-US" sz="882" kern="1200" dirty="0">
                <a:solidFill>
                  <a:schemeClr val="tx1"/>
                </a:solidFill>
                <a:effectLst/>
                <a:latin typeface="Segoe UI Light" pitchFamily="34" charset="0"/>
                <a:ea typeface="+mn-ea"/>
                <a:cs typeface="+mn-cs"/>
              </a:rPr>
              <a:t> (VM) runs a full-blown “guest” operating system with </a:t>
            </a:r>
            <a:r>
              <a:rPr lang="en-US" sz="882" i="1" kern="1200" dirty="0">
                <a:solidFill>
                  <a:schemeClr val="tx1"/>
                </a:solidFill>
                <a:effectLst/>
                <a:latin typeface="Segoe UI Light" pitchFamily="34" charset="0"/>
                <a:ea typeface="+mn-ea"/>
                <a:cs typeface="+mn-cs"/>
              </a:rPr>
              <a:t>virtual</a:t>
            </a:r>
            <a:r>
              <a:rPr lang="en-US" sz="882" kern="1200" dirty="0">
                <a:solidFill>
                  <a:schemeClr val="tx1"/>
                </a:solidFill>
                <a:effectLst/>
                <a:latin typeface="Segoe UI Light" pitchFamily="34" charset="0"/>
                <a:ea typeface="+mn-ea"/>
                <a:cs typeface="+mn-cs"/>
              </a:rPr>
              <a:t> access to host resources through a hypervisor. In general, VMs provide an environment with more resources than most applications need.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75663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29516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107094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80330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579669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4679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50830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alibri" panose="020F0502020204030204" pitchFamily="34" charset="0"/>
                <a:cs typeface="Calibri" panose="020F0502020204030204" pitchFamily="34" charset="0"/>
              </a:rPr>
              <a:t>Containers are a method of virtualization that packages an application's code, configurations, and dependencies into building blocks for consistency,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container is a standard unit of software that packages up code and all its dependencies so the application runs quickly and reliably from one computing environment to another</a:t>
            </a:r>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2/21/2019 12:53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3707726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52389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166624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612989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85221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054651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71198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55229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910404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71331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4284561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2/21/2019 12:53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786001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31665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08343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637546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2/21/2019 12:53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023662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2/21/2019 12:53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2/21/2019 12:53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639059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54D4A6-3229-4F3B-96F5-7951DC14B2B9}" type="slidenum">
              <a:rPr lang="en-US" smtClean="0"/>
              <a:t>6</a:t>
            </a:fld>
            <a:endParaRPr lang="en-US"/>
          </a:p>
        </p:txBody>
      </p:sp>
    </p:spTree>
    <p:extLst>
      <p:ext uri="{BB962C8B-B14F-4D97-AF65-F5344CB8AC3E}">
        <p14:creationId xmlns:p14="http://schemas.microsoft.com/office/powerpoint/2010/main" val="26910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Forget these challenge with Microservices architecture: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Performance issues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Scalability</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Longer cycles for regression testing</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Unscheduled downtime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Potential downtime during upgrades</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Stuck with the existing technology and programming language.</a:t>
            </a:r>
          </a:p>
          <a:p>
            <a:pPr marL="685800" lvl="1" indent="-228600">
              <a:buFont typeface="+mj-lt"/>
              <a:buAutoNum type="arabicPeriod"/>
            </a:pPr>
            <a:r>
              <a:rPr lang="en-US" sz="1200" dirty="0">
                <a:latin typeface="Segoe UI" panose="020B0502040204020203" pitchFamily="34" charset="0"/>
                <a:cs typeface="Segoe UI" panose="020B0502040204020203" pitchFamily="34" charset="0"/>
              </a:rPr>
              <a:t>No way to scale just the required components of functionality</a:t>
            </a:r>
          </a:p>
        </p:txBody>
      </p:sp>
      <p:sp>
        <p:nvSpPr>
          <p:cNvPr id="4" name="Slide Number Placeholder 3"/>
          <p:cNvSpPr>
            <a:spLocks noGrp="1"/>
          </p:cNvSpPr>
          <p:nvPr>
            <p:ph type="sldNum" sz="quarter" idx="5"/>
          </p:nvPr>
        </p:nvSpPr>
        <p:spPr/>
        <p:txBody>
          <a:bodyPr/>
          <a:lstStyle/>
          <a:p>
            <a:fld id="{AF54D4A6-3229-4F3B-96F5-7951DC14B2B9}" type="slidenum">
              <a:rPr lang="en-US" smtClean="0"/>
              <a:t>7</a:t>
            </a:fld>
            <a:endParaRPr lang="en-US"/>
          </a:p>
        </p:txBody>
      </p:sp>
    </p:spTree>
    <p:extLst>
      <p:ext uri="{BB962C8B-B14F-4D97-AF65-F5344CB8AC3E}">
        <p14:creationId xmlns:p14="http://schemas.microsoft.com/office/powerpoint/2010/main" val="1321132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Monolithic paradigm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 monolithic application all calculator operations, addition, </a:t>
            </a:r>
            <a:r>
              <a:rPr lang="en-US" dirty="0" err="1"/>
              <a:t>substraction</a:t>
            </a:r>
            <a:r>
              <a:rPr lang="en-US" dirty="0"/>
              <a:t> and so on, may be written as separate program functions, and one function may call another function directly to complete this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There is only one process running.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800" i="1" dirty="0"/>
              <a:t>The disadvantage on this architecture is that </a:t>
            </a:r>
            <a:r>
              <a:rPr lang="en-US" sz="2800" b="1" i="1" dirty="0"/>
              <a:t>if a bug is encountered in any of the functions</a:t>
            </a:r>
            <a:r>
              <a:rPr lang="en-US" sz="2800" i="1" dirty="0"/>
              <a:t>, it could take the whole application </a:t>
            </a:r>
            <a:r>
              <a:rPr lang="en-US" sz="2800" b="1" i="1" dirty="0"/>
              <a:t>down</a:t>
            </a:r>
          </a:p>
        </p:txBody>
      </p:sp>
      <p:sp>
        <p:nvSpPr>
          <p:cNvPr id="4" name="Slide Number Placeholder 3"/>
          <p:cNvSpPr>
            <a:spLocks noGrp="1"/>
          </p:cNvSpPr>
          <p:nvPr>
            <p:ph type="sldNum" sz="quarter" idx="5"/>
          </p:nvPr>
        </p:nvSpPr>
        <p:spPr/>
        <p:txBody>
          <a:bodyPr/>
          <a:lstStyle/>
          <a:p>
            <a:fld id="{AF54D4A6-3229-4F3B-96F5-7951DC14B2B9}" type="slidenum">
              <a:rPr lang="en-US" smtClean="0"/>
              <a:t>8</a:t>
            </a:fld>
            <a:endParaRPr lang="en-US"/>
          </a:p>
        </p:txBody>
      </p:sp>
    </p:spTree>
    <p:extLst>
      <p:ext uri="{BB962C8B-B14F-4D97-AF65-F5344CB8AC3E}">
        <p14:creationId xmlns:p14="http://schemas.microsoft.com/office/powerpoint/2010/main" val="1610998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a:t>
            </a:r>
            <a:r>
              <a:rPr lang="en-US" sz="1200" b="1" dirty="0" err="1">
                <a:gradFill>
                  <a:gsLst>
                    <a:gs pos="2917">
                      <a:schemeClr val="tx1"/>
                    </a:gs>
                    <a:gs pos="30000">
                      <a:schemeClr val="tx1"/>
                    </a:gs>
                  </a:gsLst>
                  <a:lin ang="5400000" scaled="0"/>
                </a:gradFill>
              </a:rPr>
              <a:t>tha</a:t>
            </a:r>
            <a:r>
              <a:rPr lang="en-US" sz="1200" b="1" dirty="0">
                <a:gradFill>
                  <a:gsLst>
                    <a:gs pos="2917">
                      <a:schemeClr val="tx1"/>
                    </a:gs>
                    <a:gs pos="30000">
                      <a:schemeClr val="tx1"/>
                    </a:gs>
                  </a:gsLst>
                  <a:lin ang="5400000" scaled="0"/>
                </a:gradFill>
              </a:rPr>
              <a:t> uses an existing </a:t>
            </a:r>
            <a:r>
              <a:rPr lang="en-US" sz="1200" b="1" dirty="0" err="1">
                <a:gradFill>
                  <a:gsLst>
                    <a:gs pos="2917">
                      <a:schemeClr val="tx1"/>
                    </a:gs>
                    <a:gs pos="30000">
                      <a:schemeClr val="tx1"/>
                    </a:gs>
                  </a:gsLst>
                  <a:lin ang="5400000" scaled="0"/>
                </a:gradFill>
              </a:rPr>
              <a:t>availibel</a:t>
            </a:r>
            <a:r>
              <a:rPr lang="en-US" sz="1200" b="1" dirty="0">
                <a:gradFill>
                  <a:gsLst>
                    <a:gs pos="2917">
                      <a:schemeClr val="tx1"/>
                    </a:gs>
                    <a:gs pos="30000">
                      <a:schemeClr val="tx1"/>
                    </a:gs>
                  </a:gsLst>
                  <a:lin ang="5400000" scaled="0"/>
                </a:gradFill>
              </a:rPr>
              <a:t>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9</a:t>
            </a:fld>
            <a:endParaRPr lang="en-US"/>
          </a:p>
        </p:txBody>
      </p:sp>
    </p:spTree>
    <p:extLst>
      <p:ext uri="{BB962C8B-B14F-4D97-AF65-F5344CB8AC3E}">
        <p14:creationId xmlns:p14="http://schemas.microsoft.com/office/powerpoint/2010/main" val="42884541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Calculator </a:t>
            </a:r>
            <a:r>
              <a:rPr lang="en-US" sz="1200" b="1" dirty="0">
                <a:gradFill>
                  <a:gsLst>
                    <a:gs pos="2917">
                      <a:schemeClr val="tx1"/>
                    </a:gs>
                    <a:gs pos="30000">
                      <a:schemeClr val="tx1"/>
                    </a:gs>
                  </a:gsLst>
                  <a:lin ang="5400000" scaled="0"/>
                </a:gradFill>
              </a:rPr>
              <a:t>Microservices-based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gradFill>
                  <a:gsLst>
                    <a:gs pos="2917">
                      <a:schemeClr val="tx1"/>
                    </a:gs>
                    <a:gs pos="30000">
                      <a:schemeClr val="tx1"/>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rPr>
              <a:t>The microservices paradigm builds the calculator application by constructing each operation offered by the calculator as a separate standalone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This simplicity can help in various ways:</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Enabling you to add many capabilities as required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Each micro service can be independently updated or scaled on demand.</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gradFill>
                  <a:gsLst>
                    <a:gs pos="2917">
                      <a:schemeClr val="tx1"/>
                    </a:gs>
                    <a:gs pos="30000">
                      <a:schemeClr val="tx1"/>
                    </a:gs>
                  </a:gsLst>
                  <a:lin ang="5400000" scaled="0"/>
                </a:gradFill>
              </a:rPr>
              <a:t>Create a new operation </a:t>
            </a:r>
            <a:r>
              <a:rPr lang="en-US" sz="1200" b="1" dirty="0" err="1">
                <a:gradFill>
                  <a:gsLst>
                    <a:gs pos="2917">
                      <a:schemeClr val="tx1"/>
                    </a:gs>
                    <a:gs pos="30000">
                      <a:schemeClr val="tx1"/>
                    </a:gs>
                  </a:gsLst>
                  <a:lin ang="5400000" scaled="0"/>
                </a:gradFill>
              </a:rPr>
              <a:t>tha</a:t>
            </a:r>
            <a:r>
              <a:rPr lang="en-US" sz="1200" b="1" dirty="0">
                <a:gradFill>
                  <a:gsLst>
                    <a:gs pos="2917">
                      <a:schemeClr val="tx1"/>
                    </a:gs>
                    <a:gs pos="30000">
                      <a:schemeClr val="tx1"/>
                    </a:gs>
                  </a:gsLst>
                  <a:lin ang="5400000" scaled="0"/>
                </a:gradFill>
              </a:rPr>
              <a:t> uses an existing </a:t>
            </a:r>
            <a:r>
              <a:rPr lang="en-US" sz="1200" b="1" dirty="0" err="1">
                <a:gradFill>
                  <a:gsLst>
                    <a:gs pos="2917">
                      <a:schemeClr val="tx1"/>
                    </a:gs>
                    <a:gs pos="30000">
                      <a:schemeClr val="tx1"/>
                    </a:gs>
                  </a:gsLst>
                  <a:lin ang="5400000" scaled="0"/>
                </a:gradFill>
              </a:rPr>
              <a:t>availibel</a:t>
            </a:r>
            <a:r>
              <a:rPr lang="en-US" sz="1200" b="1" dirty="0">
                <a:gradFill>
                  <a:gsLst>
                    <a:gs pos="2917">
                      <a:schemeClr val="tx1"/>
                    </a:gs>
                    <a:gs pos="30000">
                      <a:schemeClr val="tx1"/>
                    </a:gs>
                  </a:gsLst>
                  <a:lin ang="5400000" scaled="0"/>
                </a:gradFill>
              </a:rPr>
              <a:t> functionality. Ex. Finding square a given number.</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1" i="0" dirty="0">
                <a:gradFill>
                  <a:gsLst>
                    <a:gs pos="2917">
                      <a:schemeClr val="tx1"/>
                    </a:gs>
                    <a:gs pos="30000">
                      <a:schemeClr val="tx1"/>
                    </a:gs>
                  </a:gsLst>
                  <a:lin ang="5400000" scaled="0"/>
                </a:gradFill>
              </a:rPr>
              <a:t>Compared to a monolithic application’s need for recompilation, redeployment, and so on, with possible downtime as a result.</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1" i="0" dirty="0">
              <a:gradFill>
                <a:gsLst>
                  <a:gs pos="2917">
                    <a:schemeClr val="tx1"/>
                  </a:gs>
                  <a:gs pos="30000">
                    <a:schemeClr val="tx1"/>
                  </a:gs>
                </a:gsLst>
                <a:lin ang="5400000" scaled="0"/>
              </a:gra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dirty="0">
                <a:gradFill>
                  <a:gsLst>
                    <a:gs pos="2917">
                      <a:schemeClr val="tx1"/>
                    </a:gs>
                    <a:gs pos="30000">
                      <a:schemeClr val="tx1"/>
                    </a:gs>
                  </a:gsLst>
                  <a:lin ang="5400000" scaled="0"/>
                </a:gradFill>
              </a:rPr>
              <a:t>These microservices are deployed separately, and each performs a single function.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5"/>
          </p:nvPr>
        </p:nvSpPr>
        <p:spPr/>
        <p:txBody>
          <a:bodyPr/>
          <a:lstStyle/>
          <a:p>
            <a:fld id="{AF54D4A6-3229-4F3B-96F5-7951DC14B2B9}" type="slidenum">
              <a:rPr lang="en-US" smtClean="0"/>
              <a:t>10</a:t>
            </a:fld>
            <a:endParaRPr lang="en-US"/>
          </a:p>
        </p:txBody>
      </p:sp>
    </p:spTree>
    <p:extLst>
      <p:ext uri="{BB962C8B-B14F-4D97-AF65-F5344CB8AC3E}">
        <p14:creationId xmlns:p14="http://schemas.microsoft.com/office/powerpoint/2010/main" val="889157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489765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image" Target="../media/image8.png"/><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8.xml"/><Relationship Id="rId5" Type="http://schemas.openxmlformats.org/officeDocument/2006/relationships/image" Target="../media/image31.tiff"/><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2.xml"/><Relationship Id="rId1" Type="http://schemas.openxmlformats.org/officeDocument/2006/relationships/slideLayout" Target="../slideLayouts/slideLayout95.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95.xml"/><Relationship Id="rId4"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4.xml"/><Relationship Id="rId1" Type="http://schemas.openxmlformats.org/officeDocument/2006/relationships/slideLayout" Target="../slideLayouts/slideLayout9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4.tif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7.xml"/></Relationships>
</file>

<file path=ppt/slides/_rels/slide2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2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4.xml"/><Relationship Id="rId1" Type="http://schemas.openxmlformats.org/officeDocument/2006/relationships/slideLayout" Target="../slideLayouts/slideLayout95.xml"/></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5.xml"/><Relationship Id="rId1" Type="http://schemas.openxmlformats.org/officeDocument/2006/relationships/slideLayout" Target="../slideLayouts/slideLayout95.xml"/></Relationships>
</file>

<file path=ppt/slides/_rels/slide27.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6.xml"/><Relationship Id="rId1" Type="http://schemas.openxmlformats.org/officeDocument/2006/relationships/slideLayout" Target="../slideLayouts/slideLayout95.xml"/><Relationship Id="rId4" Type="http://schemas.openxmlformats.org/officeDocument/2006/relationships/image" Target="../media/image38.tiff"/></Relationships>
</file>

<file path=ppt/slides/_rels/slide28.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7.xml"/><Relationship Id="rId1" Type="http://schemas.openxmlformats.org/officeDocument/2006/relationships/slideLayout" Target="../slideLayouts/slideLayout95.xml"/><Relationship Id="rId4" Type="http://schemas.openxmlformats.org/officeDocument/2006/relationships/image" Target="../media/image39.tiff"/></Relationships>
</file>

<file path=ppt/slides/_rels/slide2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95.xml"/><Relationship Id="rId4" Type="http://schemas.openxmlformats.org/officeDocument/2006/relationships/image" Target="../media/image40.tiff"/></Relationships>
</file>

<file path=ppt/slides/_rels/slide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xml"/><Relationship Id="rId1" Type="http://schemas.openxmlformats.org/officeDocument/2006/relationships/slideLayout" Target="../slideLayouts/slideLayout95.xml"/></Relationships>
</file>

<file path=ppt/slides/_rels/slide30.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9.xml"/><Relationship Id="rId1" Type="http://schemas.openxmlformats.org/officeDocument/2006/relationships/slideLayout" Target="../slideLayouts/slideLayout95.xml"/><Relationship Id="rId4" Type="http://schemas.openxmlformats.org/officeDocument/2006/relationships/image" Target="../media/image39.tiff"/></Relationships>
</file>

<file path=ppt/slides/_rels/slide3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95.xml"/><Relationship Id="rId5" Type="http://schemas.openxmlformats.org/officeDocument/2006/relationships/image" Target="../media/image42.tiff"/><Relationship Id="rId4" Type="http://schemas.openxmlformats.org/officeDocument/2006/relationships/image" Target="../media/image41.tiff"/></Relationships>
</file>

<file path=ppt/slides/_rels/slide3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1.xml"/><Relationship Id="rId1" Type="http://schemas.openxmlformats.org/officeDocument/2006/relationships/slideLayout" Target="../slideLayouts/slideLayout95.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2.xml"/><Relationship Id="rId1" Type="http://schemas.openxmlformats.org/officeDocument/2006/relationships/slideLayout" Target="../slideLayouts/slideLayout95.xml"/></Relationships>
</file>

<file path=ppt/slides/_rels/slide3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3.xml"/><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95.xml"/><Relationship Id="rId4" Type="http://schemas.openxmlformats.org/officeDocument/2006/relationships/image" Target="../media/image23.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84.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err="1">
                <a:solidFill>
                  <a:srgbClr val="50E6FF"/>
                </a:solidFill>
                <a:latin typeface="Segoe UI Semibold"/>
              </a:rPr>
              <a:t>DevDays</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6359451" y="1257863"/>
            <a:ext cx="5424213" cy="32301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flipV="1">
            <a:off x="3255264" y="3081547"/>
            <a:ext cx="3104187" cy="65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6754368" y="4533754"/>
            <a:ext cx="4901184"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3728512" y="2461946"/>
            <a:ext cx="1920077"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int</a:t>
            </a:r>
            <a:r>
              <a:rPr lang="en-US" sz="2400" b="1" dirty="0">
                <a:gradFill>
                  <a:gsLst>
                    <a:gs pos="2917">
                      <a:schemeClr val="tx1"/>
                    </a:gs>
                    <a:gs pos="30000">
                      <a:schemeClr val="tx1"/>
                    </a:gs>
                  </a:gsLst>
                  <a:lin ang="5400000" scaled="0"/>
                </a:gradFill>
              </a:rPr>
              <a:t>)</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4331401" y="3147937"/>
            <a:ext cx="714298"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int</a:t>
            </a:r>
            <a:endParaRPr lang="en-US" sz="2400" b="1" dirty="0">
              <a:gradFill>
                <a:gsLst>
                  <a:gs pos="2917">
                    <a:schemeClr val="tx1"/>
                  </a:gs>
                  <a:gs pos="30000">
                    <a:schemeClr val="tx1"/>
                  </a:gs>
                </a:gsLst>
                <a:lin ang="5400000" scaled="0"/>
              </a:gradFill>
            </a:endParaRPr>
          </a:p>
        </p:txBody>
      </p:sp>
      <p:sp>
        <p:nvSpPr>
          <p:cNvPr id="18" name="Rectangle 17">
            <a:extLst>
              <a:ext uri="{FF2B5EF4-FFF2-40B4-BE49-F238E27FC236}">
                <a16:creationId xmlns:a16="http://schemas.microsoft.com/office/drawing/2014/main" id="{14DE05FE-F4BB-DF45-82A8-071D1449D3C9}"/>
              </a:ext>
            </a:extLst>
          </p:cNvPr>
          <p:cNvSpPr/>
          <p:nvPr/>
        </p:nvSpPr>
        <p:spPr bwMode="auto">
          <a:xfrm>
            <a:off x="6914150" y="2252667"/>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^2</a:t>
            </a:r>
          </a:p>
        </p:txBody>
      </p:sp>
      <p:cxnSp>
        <p:nvCxnSpPr>
          <p:cNvPr id="10" name="Elbow Connector 9">
            <a:extLst>
              <a:ext uri="{FF2B5EF4-FFF2-40B4-BE49-F238E27FC236}">
                <a16:creationId xmlns:a16="http://schemas.microsoft.com/office/drawing/2014/main" id="{ADE62B93-0F80-2648-92B6-5F3026B19F99}"/>
              </a:ext>
            </a:extLst>
          </p:cNvPr>
          <p:cNvCxnSpPr>
            <a:cxnSpLocks/>
            <a:endCxn id="97" idx="1"/>
          </p:cNvCxnSpPr>
          <p:nvPr/>
        </p:nvCxnSpPr>
        <p:spPr>
          <a:xfrm>
            <a:off x="8174150" y="3379215"/>
            <a:ext cx="691402" cy="34059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AE23FE5-2558-5143-A1D5-D7370DB9F710}"/>
              </a:ext>
            </a:extLst>
          </p:cNvPr>
          <p:cNvSpPr txBox="1"/>
          <p:nvPr/>
        </p:nvSpPr>
        <p:spPr>
          <a:xfrm>
            <a:off x="514726" y="4228560"/>
            <a:ext cx="6152133" cy="960263"/>
          </a:xfrm>
          <a:prstGeom prst="rect">
            <a:avLst/>
          </a:prstGeom>
          <a:noFill/>
        </p:spPr>
        <p:txBody>
          <a:bodyPr wrap="square" lIns="182880" tIns="146304" rIns="182880" bIns="146304" rtlCol="0">
            <a:spAutoFit/>
          </a:bodyPr>
          <a:lstStyle/>
          <a:p>
            <a:pPr>
              <a:lnSpc>
                <a:spcPct val="90000"/>
              </a:lnSpc>
              <a:spcAft>
                <a:spcPts val="600"/>
              </a:spcAft>
            </a:pPr>
            <a:r>
              <a:rPr lang="en-US" sz="2400" i="1" dirty="0">
                <a:gradFill>
                  <a:gsLst>
                    <a:gs pos="2917">
                      <a:schemeClr val="tx1"/>
                    </a:gs>
                    <a:gs pos="30000">
                      <a:schemeClr val="tx1"/>
                    </a:gs>
                  </a:gsLst>
                  <a:lin ang="5400000" scaled="0"/>
                </a:gradFill>
              </a:rPr>
              <a:t>Square the number function easily added with New microservices</a:t>
            </a:r>
          </a:p>
        </p:txBody>
      </p:sp>
    </p:spTree>
    <p:extLst>
      <p:ext uri="{BB962C8B-B14F-4D97-AF65-F5344CB8AC3E}">
        <p14:creationId xmlns:p14="http://schemas.microsoft.com/office/powerpoint/2010/main" val="928514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2765" y="139334"/>
            <a:ext cx="11306469" cy="813819"/>
          </a:xfrm>
        </p:spPr>
        <p:txBody>
          <a:bodyPr/>
          <a:lstStyle/>
          <a:p>
            <a:r>
              <a:rPr lang="en-US" dirty="0"/>
              <a:t>Other Advantages of Microservices:</a:t>
            </a:r>
          </a:p>
        </p:txBody>
      </p:sp>
      <p:sp>
        <p:nvSpPr>
          <p:cNvPr id="6" name="Text Placeholder 5"/>
          <p:cNvSpPr>
            <a:spLocks noGrp="1"/>
          </p:cNvSpPr>
          <p:nvPr>
            <p:ph type="body" sz="quarter" idx="10"/>
          </p:nvPr>
        </p:nvSpPr>
        <p:spPr>
          <a:xfrm>
            <a:off x="467528" y="813227"/>
            <a:ext cx="5567784" cy="4616648"/>
          </a:xfrm>
        </p:spPr>
        <p:txBody>
          <a:bodyPr/>
          <a:lstStyle/>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Simplicity. </a:t>
            </a:r>
            <a:r>
              <a:rPr lang="en-US" sz="1800" dirty="0">
                <a:latin typeface="Segoe UI Light" panose="020B0502040204020203" pitchFamily="34" charset="0"/>
                <a:cs typeface="Segoe UI Light" panose="020B0502040204020203" pitchFamily="34" charset="0"/>
              </a:rPr>
              <a:t>Each microservices performs only one distinct and well-defined.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Scalability. </a:t>
            </a:r>
            <a:r>
              <a:rPr lang="en-US" sz="1800" dirty="0">
                <a:latin typeface="Segoe UI Light" panose="020B0502040204020203" pitchFamily="34" charset="0"/>
                <a:cs typeface="Segoe UI Light" panose="020B0502040204020203" pitchFamily="34" charset="0"/>
              </a:rPr>
              <a:t>To scale a monolithic application, we need to deploy resource-heavy applications on multiple servers behind a load balancer. </a:t>
            </a:r>
            <a:r>
              <a:rPr lang="en-US" sz="1800" b="1" i="1" dirty="0">
                <a:latin typeface="Segoe UI Light" panose="020B0502040204020203" pitchFamily="34" charset="0"/>
                <a:cs typeface="Segoe UI Light" panose="020B0502040204020203" pitchFamily="34" charset="0"/>
              </a:rPr>
              <a:t>It is not possible to scale just a portion of an application</a:t>
            </a:r>
            <a:r>
              <a:rPr lang="en-US" sz="1800" dirty="0">
                <a:latin typeface="Segoe UI Light" panose="020B0502040204020203" pitchFamily="34" charset="0"/>
                <a:cs typeface="Segoe UI Light" panose="020B0502040204020203" pitchFamily="34" charset="0"/>
              </a:rPr>
              <a:t>; </a:t>
            </a:r>
            <a:r>
              <a:rPr lang="en-US" sz="1800" i="1" u="sng" dirty="0">
                <a:latin typeface="Segoe UI Light" panose="020B0502040204020203" pitchFamily="34" charset="0"/>
                <a:cs typeface="Segoe UI Light" panose="020B0502040204020203" pitchFamily="34" charset="0"/>
              </a:rPr>
              <a:t>it is all or nothing</a:t>
            </a:r>
            <a:r>
              <a:rPr lang="en-US" sz="1800" dirty="0">
                <a:latin typeface="Segoe UI Light" panose="020B0502040204020203" pitchFamily="34" charset="0"/>
                <a:cs typeface="Segoe UI Light" panose="020B0502040204020203" pitchFamily="34" charset="0"/>
              </a:rPr>
              <a:t>. With microservices, we can scale out only only the components that are expected to be highly loaded.</a:t>
            </a:r>
          </a:p>
          <a:p>
            <a:pPr lvl="1"/>
            <a:endParaRPr lang="en-US" sz="1800"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Continuous delivery. </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More freedom and fewer dependencies.</a:t>
            </a:r>
          </a:p>
          <a:p>
            <a:pPr marL="285750" lvl="1" indent="-28575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285750" lvl="1" indent="-28575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Fault isolation</a:t>
            </a:r>
            <a:endParaRPr lang="en-US" sz="2000" b="1" dirty="0">
              <a:latin typeface="Segoe UI Light" panose="020B0502040204020203" pitchFamily="34" charset="0"/>
              <a:cs typeface="Segoe UI Light" panose="020B0502040204020203" pitchFamily="34" charset="0"/>
            </a:endParaRPr>
          </a:p>
        </p:txBody>
      </p:sp>
      <p:sp>
        <p:nvSpPr>
          <p:cNvPr id="3" name="Rectangle 2">
            <a:extLst>
              <a:ext uri="{FF2B5EF4-FFF2-40B4-BE49-F238E27FC236}">
                <a16:creationId xmlns:a16="http://schemas.microsoft.com/office/drawing/2014/main" id="{BDFB7393-CC00-144C-B524-0DC36FF45236}"/>
              </a:ext>
            </a:extLst>
          </p:cNvPr>
          <p:cNvSpPr/>
          <p:nvPr/>
        </p:nvSpPr>
        <p:spPr bwMode="auto">
          <a:xfrm>
            <a:off x="6749765" y="900795"/>
            <a:ext cx="5128229"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Monolithic</a:t>
            </a:r>
          </a:p>
        </p:txBody>
      </p:sp>
      <p:sp>
        <p:nvSpPr>
          <p:cNvPr id="7" name="Rectangle 6">
            <a:extLst>
              <a:ext uri="{FF2B5EF4-FFF2-40B4-BE49-F238E27FC236}">
                <a16:creationId xmlns:a16="http://schemas.microsoft.com/office/drawing/2014/main" id="{57F65B66-91D6-1242-BE31-B8CC74CED7BB}"/>
              </a:ext>
            </a:extLst>
          </p:cNvPr>
          <p:cNvSpPr/>
          <p:nvPr/>
        </p:nvSpPr>
        <p:spPr bwMode="auto">
          <a:xfrm>
            <a:off x="7024568" y="1370200"/>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Load Balancer</a:t>
            </a:r>
          </a:p>
        </p:txBody>
      </p:sp>
      <p:sp>
        <p:nvSpPr>
          <p:cNvPr id="8" name="Rectangle 7">
            <a:extLst>
              <a:ext uri="{FF2B5EF4-FFF2-40B4-BE49-F238E27FC236}">
                <a16:creationId xmlns:a16="http://schemas.microsoft.com/office/drawing/2014/main" id="{3064FF16-45BC-7A45-87B5-991097DA1B6D}"/>
              </a:ext>
            </a:extLst>
          </p:cNvPr>
          <p:cNvSpPr/>
          <p:nvPr/>
        </p:nvSpPr>
        <p:spPr bwMode="auto">
          <a:xfrm>
            <a:off x="726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1" name="Rectangle 10">
            <a:extLst>
              <a:ext uri="{FF2B5EF4-FFF2-40B4-BE49-F238E27FC236}">
                <a16:creationId xmlns:a16="http://schemas.microsoft.com/office/drawing/2014/main" id="{B69949EC-F494-204F-99C1-D2FEFA4D6DDE}"/>
              </a:ext>
            </a:extLst>
          </p:cNvPr>
          <p:cNvSpPr/>
          <p:nvPr/>
        </p:nvSpPr>
        <p:spPr bwMode="auto">
          <a:xfrm>
            <a:off x="7804562"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2" name="Rectangle 11">
            <a:extLst>
              <a:ext uri="{FF2B5EF4-FFF2-40B4-BE49-F238E27FC236}">
                <a16:creationId xmlns:a16="http://schemas.microsoft.com/office/drawing/2014/main" id="{5AF73E65-0D43-9A44-B1BD-E81FEA8CA8B4}"/>
              </a:ext>
            </a:extLst>
          </p:cNvPr>
          <p:cNvSpPr/>
          <p:nvPr/>
        </p:nvSpPr>
        <p:spPr bwMode="auto">
          <a:xfrm>
            <a:off x="7264562"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16" name="Rectangle 15">
            <a:extLst>
              <a:ext uri="{FF2B5EF4-FFF2-40B4-BE49-F238E27FC236}">
                <a16:creationId xmlns:a16="http://schemas.microsoft.com/office/drawing/2014/main" id="{0C954CEF-999E-184D-9506-E3F4F4779C2C}"/>
              </a:ext>
            </a:extLst>
          </p:cNvPr>
          <p:cNvSpPr/>
          <p:nvPr/>
        </p:nvSpPr>
        <p:spPr bwMode="auto">
          <a:xfrm>
            <a:off x="7795755"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8" name="Rectangle 17">
            <a:extLst>
              <a:ext uri="{FF2B5EF4-FFF2-40B4-BE49-F238E27FC236}">
                <a16:creationId xmlns:a16="http://schemas.microsoft.com/office/drawing/2014/main" id="{16D2BDB2-E447-DD40-A1C0-6E3ACF6C5E26}"/>
              </a:ext>
            </a:extLst>
          </p:cNvPr>
          <p:cNvSpPr/>
          <p:nvPr/>
        </p:nvSpPr>
        <p:spPr bwMode="auto">
          <a:xfrm>
            <a:off x="8866948"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19" name="Rectangle 18">
            <a:extLst>
              <a:ext uri="{FF2B5EF4-FFF2-40B4-BE49-F238E27FC236}">
                <a16:creationId xmlns:a16="http://schemas.microsoft.com/office/drawing/2014/main" id="{F6BC61DA-E8F0-304E-93D1-F95815149421}"/>
              </a:ext>
            </a:extLst>
          </p:cNvPr>
          <p:cNvSpPr/>
          <p:nvPr/>
        </p:nvSpPr>
        <p:spPr bwMode="auto">
          <a:xfrm>
            <a:off x="9394756" y="205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0" name="Rectangle 19">
            <a:extLst>
              <a:ext uri="{FF2B5EF4-FFF2-40B4-BE49-F238E27FC236}">
                <a16:creationId xmlns:a16="http://schemas.microsoft.com/office/drawing/2014/main" id="{F2453D9B-FC21-D442-9085-62E91F475F81}"/>
              </a:ext>
            </a:extLst>
          </p:cNvPr>
          <p:cNvSpPr/>
          <p:nvPr/>
        </p:nvSpPr>
        <p:spPr bwMode="auto">
          <a:xfrm>
            <a:off x="8866948"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1" name="Rectangle 20">
            <a:extLst>
              <a:ext uri="{FF2B5EF4-FFF2-40B4-BE49-F238E27FC236}">
                <a16:creationId xmlns:a16="http://schemas.microsoft.com/office/drawing/2014/main" id="{5151CF9E-1CDD-8741-B6F7-64A2D0220F65}"/>
              </a:ext>
            </a:extLst>
          </p:cNvPr>
          <p:cNvSpPr/>
          <p:nvPr/>
        </p:nvSpPr>
        <p:spPr bwMode="auto">
          <a:xfrm>
            <a:off x="9398141" y="258960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2" name="Rectangle 21">
            <a:extLst>
              <a:ext uri="{FF2B5EF4-FFF2-40B4-BE49-F238E27FC236}">
                <a16:creationId xmlns:a16="http://schemas.microsoft.com/office/drawing/2014/main" id="{00AA9D17-304D-024D-ABA0-B990D07BC579}"/>
              </a:ext>
            </a:extLst>
          </p:cNvPr>
          <p:cNvSpPr/>
          <p:nvPr/>
        </p:nvSpPr>
        <p:spPr bwMode="auto">
          <a:xfrm>
            <a:off x="10352911"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3" name="Rectangle 22">
            <a:extLst>
              <a:ext uri="{FF2B5EF4-FFF2-40B4-BE49-F238E27FC236}">
                <a16:creationId xmlns:a16="http://schemas.microsoft.com/office/drawing/2014/main" id="{E70BE1A2-E022-8E43-8E57-60FCEDE8283B}"/>
              </a:ext>
            </a:extLst>
          </p:cNvPr>
          <p:cNvSpPr/>
          <p:nvPr/>
        </p:nvSpPr>
        <p:spPr bwMode="auto">
          <a:xfrm>
            <a:off x="10880719" y="2069839"/>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24" name="Rectangle 23">
            <a:extLst>
              <a:ext uri="{FF2B5EF4-FFF2-40B4-BE49-F238E27FC236}">
                <a16:creationId xmlns:a16="http://schemas.microsoft.com/office/drawing/2014/main" id="{4EFE803D-64D5-184B-B49E-B4181F089BB6}"/>
              </a:ext>
            </a:extLst>
          </p:cNvPr>
          <p:cNvSpPr/>
          <p:nvPr/>
        </p:nvSpPr>
        <p:spPr bwMode="auto">
          <a:xfrm>
            <a:off x="10352911"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25" name="Rectangle 24">
            <a:extLst>
              <a:ext uri="{FF2B5EF4-FFF2-40B4-BE49-F238E27FC236}">
                <a16:creationId xmlns:a16="http://schemas.microsoft.com/office/drawing/2014/main" id="{3FC79B1E-A2FB-9542-955B-8A8FCC74A46C}"/>
              </a:ext>
            </a:extLst>
          </p:cNvPr>
          <p:cNvSpPr/>
          <p:nvPr/>
        </p:nvSpPr>
        <p:spPr bwMode="auto">
          <a:xfrm>
            <a:off x="10884104" y="259972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cxnSp>
        <p:nvCxnSpPr>
          <p:cNvPr id="4" name="Straight Connector 3">
            <a:extLst>
              <a:ext uri="{FF2B5EF4-FFF2-40B4-BE49-F238E27FC236}">
                <a16:creationId xmlns:a16="http://schemas.microsoft.com/office/drawing/2014/main" id="{1F263EFF-B2CC-E348-90D7-09C14C1BF630}"/>
              </a:ext>
            </a:extLst>
          </p:cNvPr>
          <p:cNvCxnSpPr>
            <a:stCxn id="3" idx="1"/>
            <a:endCxn id="3" idx="3"/>
          </p:cNvCxnSpPr>
          <p:nvPr/>
        </p:nvCxnSpPr>
        <p:spPr>
          <a:xfrm>
            <a:off x="6749765" y="3790299"/>
            <a:ext cx="5128229" cy="0"/>
          </a:xfrm>
          <a:prstGeom prst="line">
            <a:avLst/>
          </a:prstGeom>
          <a:ln w="127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09E30A13-9626-D24E-A548-0AF28C8D338D}"/>
              </a:ext>
            </a:extLst>
          </p:cNvPr>
          <p:cNvSpPr/>
          <p:nvPr/>
        </p:nvSpPr>
        <p:spPr bwMode="auto">
          <a:xfrm>
            <a:off x="7024568" y="4386781"/>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endParaRPr lang="en-US" sz="2400" dirty="0">
              <a:solidFill>
                <a:schemeClr val="bg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816B138-8608-B24F-ACA3-4FA29DCB278B}"/>
              </a:ext>
            </a:extLst>
          </p:cNvPr>
          <p:cNvSpPr txBox="1"/>
          <p:nvPr/>
        </p:nvSpPr>
        <p:spPr>
          <a:xfrm>
            <a:off x="8029567" y="3659491"/>
            <a:ext cx="255344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Microservices</a:t>
            </a:r>
          </a:p>
        </p:txBody>
      </p:sp>
      <p:sp>
        <p:nvSpPr>
          <p:cNvPr id="27" name="Rectangle 26">
            <a:extLst>
              <a:ext uri="{FF2B5EF4-FFF2-40B4-BE49-F238E27FC236}">
                <a16:creationId xmlns:a16="http://schemas.microsoft.com/office/drawing/2014/main" id="{75ECF815-A123-134C-9A43-0BBEF47E68FA}"/>
              </a:ext>
            </a:extLst>
          </p:cNvPr>
          <p:cNvSpPr/>
          <p:nvPr/>
        </p:nvSpPr>
        <p:spPr bwMode="auto">
          <a:xfrm>
            <a:off x="9471236" y="4389050"/>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8" name="Rectangle 27">
            <a:extLst>
              <a:ext uri="{FF2B5EF4-FFF2-40B4-BE49-F238E27FC236}">
                <a16:creationId xmlns:a16="http://schemas.microsoft.com/office/drawing/2014/main" id="{E9DD6378-021A-EF49-8102-765298C65D00}"/>
              </a:ext>
            </a:extLst>
          </p:cNvPr>
          <p:cNvSpPr/>
          <p:nvPr/>
        </p:nvSpPr>
        <p:spPr bwMode="auto">
          <a:xfrm>
            <a:off x="9526637" y="5491936"/>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29" name="Rectangle 28">
            <a:extLst>
              <a:ext uri="{FF2B5EF4-FFF2-40B4-BE49-F238E27FC236}">
                <a16:creationId xmlns:a16="http://schemas.microsoft.com/office/drawing/2014/main" id="{DD535E7A-F643-A94D-99ED-F08CB6AAF47C}"/>
              </a:ext>
            </a:extLst>
          </p:cNvPr>
          <p:cNvSpPr/>
          <p:nvPr/>
        </p:nvSpPr>
        <p:spPr bwMode="auto">
          <a:xfrm>
            <a:off x="7491381" y="4876483"/>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0" name="Rectangle 29">
            <a:extLst>
              <a:ext uri="{FF2B5EF4-FFF2-40B4-BE49-F238E27FC236}">
                <a16:creationId xmlns:a16="http://schemas.microsoft.com/office/drawing/2014/main" id="{7EAE9528-B34C-844F-BDE6-7D995D1C7955}"/>
              </a:ext>
            </a:extLst>
          </p:cNvPr>
          <p:cNvSpPr/>
          <p:nvPr/>
        </p:nvSpPr>
        <p:spPr bwMode="auto">
          <a:xfrm>
            <a:off x="8326948" y="4879716"/>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1" name="Rectangle 30">
            <a:extLst>
              <a:ext uri="{FF2B5EF4-FFF2-40B4-BE49-F238E27FC236}">
                <a16:creationId xmlns:a16="http://schemas.microsoft.com/office/drawing/2014/main" id="{6DFD9BC0-16E3-7645-975D-49535703DB40}"/>
              </a:ext>
            </a:extLst>
          </p:cNvPr>
          <p:cNvSpPr/>
          <p:nvPr/>
        </p:nvSpPr>
        <p:spPr bwMode="auto">
          <a:xfrm>
            <a:off x="10297510" y="489088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2" name="Rectangle 31">
            <a:extLst>
              <a:ext uri="{FF2B5EF4-FFF2-40B4-BE49-F238E27FC236}">
                <a16:creationId xmlns:a16="http://schemas.microsoft.com/office/drawing/2014/main" id="{057A2DBE-2F2B-3548-B050-5485BE95BC53}"/>
              </a:ext>
            </a:extLst>
          </p:cNvPr>
          <p:cNvSpPr/>
          <p:nvPr/>
        </p:nvSpPr>
        <p:spPr bwMode="auto">
          <a:xfrm>
            <a:off x="10352911" y="5920630"/>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a:t>
            </a:r>
          </a:p>
        </p:txBody>
      </p:sp>
      <p:sp>
        <p:nvSpPr>
          <p:cNvPr id="34" name="TextBox 33">
            <a:extLst>
              <a:ext uri="{FF2B5EF4-FFF2-40B4-BE49-F238E27FC236}">
                <a16:creationId xmlns:a16="http://schemas.microsoft.com/office/drawing/2014/main" id="{6D234944-740D-2D47-B967-96A244B6B3EF}"/>
              </a:ext>
            </a:extLst>
          </p:cNvPr>
          <p:cNvSpPr txBox="1"/>
          <p:nvPr/>
        </p:nvSpPr>
        <p:spPr>
          <a:xfrm>
            <a:off x="7622288" y="243434"/>
            <a:ext cx="3268972"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Scalability Comparison</a:t>
            </a:r>
          </a:p>
        </p:txBody>
      </p:sp>
      <p:sp>
        <p:nvSpPr>
          <p:cNvPr id="37" name="Rectangle 36">
            <a:extLst>
              <a:ext uri="{FF2B5EF4-FFF2-40B4-BE49-F238E27FC236}">
                <a16:creationId xmlns:a16="http://schemas.microsoft.com/office/drawing/2014/main" id="{620B2775-E2BA-C143-A807-C8A5DD2BAECF}"/>
              </a:ext>
            </a:extLst>
          </p:cNvPr>
          <p:cNvSpPr/>
          <p:nvPr/>
        </p:nvSpPr>
        <p:spPr bwMode="auto">
          <a:xfrm>
            <a:off x="7151628" y="5499343"/>
            <a:ext cx="2192548" cy="43975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bg1"/>
                </a:solidFill>
                <a:ea typeface="Segoe UI" pitchFamily="34" charset="0"/>
                <a:cs typeface="Segoe UI" pitchFamily="34" charset="0"/>
              </a:rPr>
              <a:t>Load Balancer</a:t>
            </a:r>
          </a:p>
        </p:txBody>
      </p:sp>
      <p:sp>
        <p:nvSpPr>
          <p:cNvPr id="38" name="Rectangle 37">
            <a:extLst>
              <a:ext uri="{FF2B5EF4-FFF2-40B4-BE49-F238E27FC236}">
                <a16:creationId xmlns:a16="http://schemas.microsoft.com/office/drawing/2014/main" id="{D4EF0102-00A7-1D47-AAAD-39201DA3C8BD}"/>
              </a:ext>
            </a:extLst>
          </p:cNvPr>
          <p:cNvSpPr/>
          <p:nvPr/>
        </p:nvSpPr>
        <p:spPr bwMode="auto">
          <a:xfrm>
            <a:off x="7532671"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
        <p:nvSpPr>
          <p:cNvPr id="39" name="Rectangle 38">
            <a:extLst>
              <a:ext uri="{FF2B5EF4-FFF2-40B4-BE49-F238E27FC236}">
                <a16:creationId xmlns:a16="http://schemas.microsoft.com/office/drawing/2014/main" id="{7E058CB0-D069-5C4A-A6B2-9860469F69F3}"/>
              </a:ext>
            </a:extLst>
          </p:cNvPr>
          <p:cNvSpPr/>
          <p:nvPr/>
        </p:nvSpPr>
        <p:spPr bwMode="auto">
          <a:xfrm>
            <a:off x="8474534" y="5937527"/>
            <a:ext cx="540000" cy="540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X</a:t>
            </a:r>
          </a:p>
        </p:txBody>
      </p:sp>
    </p:spTree>
    <p:extLst>
      <p:ext uri="{BB962C8B-B14F-4D97-AF65-F5344CB8AC3E}">
        <p14:creationId xmlns:p14="http://schemas.microsoft.com/office/powerpoint/2010/main" val="37290816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solidFill>
                  <a:schemeClr val="tx1"/>
                </a:solidFill>
              </a:rPr>
              <a:t>Containers Vs Virtual Machines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88983" y="-331235"/>
            <a:ext cx="3917710" cy="3917710"/>
          </a:xfrm>
          <a:prstGeom prst="rect">
            <a:avLst/>
          </a:prstGeom>
        </p:spPr>
      </p:pic>
      <p:pic>
        <p:nvPicPr>
          <p:cNvPr id="5" name="Picture 4">
            <a:extLst>
              <a:ext uri="{FF2B5EF4-FFF2-40B4-BE49-F238E27FC236}">
                <a16:creationId xmlns:a16="http://schemas.microsoft.com/office/drawing/2014/main" id="{F96BC1FB-F197-204A-8542-13DF38449516}"/>
              </a:ext>
            </a:extLst>
          </p:cNvPr>
          <p:cNvPicPr>
            <a:picLocks noChangeAspect="1"/>
          </p:cNvPicPr>
          <p:nvPr/>
        </p:nvPicPr>
        <p:blipFill>
          <a:blip r:embed="rId5"/>
          <a:stretch>
            <a:fillRect/>
          </a:stretch>
        </p:blipFill>
        <p:spPr>
          <a:xfrm>
            <a:off x="8717280" y="3968496"/>
            <a:ext cx="2889504" cy="2889504"/>
          </a:xfrm>
          <a:prstGeom prst="rect">
            <a:avLst/>
          </a:prstGeom>
          <a:ln>
            <a:solidFill>
              <a:schemeClr val="tx1"/>
            </a:solidFill>
          </a:ln>
        </p:spPr>
      </p:pic>
    </p:spTree>
    <p:extLst>
      <p:ext uri="{BB962C8B-B14F-4D97-AF65-F5344CB8AC3E}">
        <p14:creationId xmlns:p14="http://schemas.microsoft.com/office/powerpoint/2010/main" val="67350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r>
              <a:rPr lang="es-MX" b="1" dirty="0">
                <a:latin typeface="Calibri" panose="020F0502020204030204" pitchFamily="34" charset="0"/>
                <a:cs typeface="Calibri" panose="020F0502020204030204" pitchFamily="34" charset="0"/>
              </a:rPr>
              <a:t>Containers VS Virtual Machine </a:t>
            </a:r>
            <a:endParaRPr lang="en-US" dirty="0">
              <a:latin typeface="Calibri" panose="020F0502020204030204" pitchFamily="34" charset="0"/>
              <a:cs typeface="Calibri" panose="020F0502020204030204" pitchFamily="34" charset="0"/>
            </a:endParaRPr>
          </a:p>
        </p:txBody>
      </p:sp>
      <p:sp>
        <p:nvSpPr>
          <p:cNvPr id="6" name="Text Placeholder 5"/>
          <p:cNvSpPr>
            <a:spLocks noGrp="1"/>
          </p:cNvSpPr>
          <p:nvPr>
            <p:ph type="body" sz="quarter" idx="10"/>
          </p:nvPr>
        </p:nvSpPr>
        <p:spPr/>
        <p:txBody>
          <a:bodyPr/>
          <a:lstStyle/>
          <a:p>
            <a:r>
              <a:rPr lang="en-US" dirty="0"/>
              <a:t>A container, on the other hand, is nothing more than a single isolated process running in the host OS, consuming only the resources that the app consumes and without the overhead of any additional processes. </a:t>
            </a:r>
          </a:p>
          <a:p>
            <a:endParaRPr 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7339472" y="4503725"/>
            <a:ext cx="2301036" cy="2301036"/>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1069904" y="4403631"/>
            <a:ext cx="5163820" cy="2501225"/>
          </a:xfrm>
          <a:prstGeom prst="rect">
            <a:avLst/>
          </a:prstGeom>
        </p:spPr>
      </p:pic>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188720"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Calibri" panose="020F0502020204030204" pitchFamily="34" charset="0"/>
                <a:cs typeface="Calibri" panose="020F0502020204030204" pitchFamily="34" charset="0"/>
              </a:rPr>
              <a:t>VS</a:t>
            </a:r>
          </a:p>
        </p:txBody>
      </p:sp>
    </p:spTree>
    <p:extLst>
      <p:ext uri="{BB962C8B-B14F-4D97-AF65-F5344CB8AC3E}">
        <p14:creationId xmlns:p14="http://schemas.microsoft.com/office/powerpoint/2010/main" val="161581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973033"/>
            <a:ext cx="4961828" cy="1723549"/>
          </a:xfrm>
        </p:spPr>
        <p:txBody>
          <a:bodyPr/>
          <a:lstStyle/>
          <a:p>
            <a:pPr algn="just"/>
            <a:r>
              <a:rPr lang="en-US" sz="2000" dirty="0">
                <a:latin typeface="Segoe UI Light" panose="020B0502040204020203" pitchFamily="34" charset="0"/>
                <a:cs typeface="Segoe UI Light" panose="020B0502040204020203" pitchFamily="34" charset="0"/>
              </a:rPr>
              <a:t>A </a:t>
            </a:r>
            <a:r>
              <a:rPr lang="en-US" sz="2000" b="1" dirty="0">
                <a:latin typeface="Segoe UI Light" panose="020B0502040204020203" pitchFamily="34" charset="0"/>
                <a:cs typeface="Segoe UI Light" panose="020B0502040204020203" pitchFamily="34" charset="0"/>
              </a:rPr>
              <a:t>container</a:t>
            </a:r>
            <a:r>
              <a:rPr lang="en-US" sz="2000" dirty="0">
                <a:latin typeface="Segoe UI Light" panose="020B0502040204020203" pitchFamily="34" charset="0"/>
                <a:cs typeface="Segoe UI Light" panose="020B0502040204020203" pitchFamily="34" charset="0"/>
              </a:rPr>
              <a:t> runs </a:t>
            </a:r>
            <a:r>
              <a:rPr lang="en-US" sz="2000" i="1" dirty="0">
                <a:latin typeface="Segoe UI Light" panose="020B0502040204020203" pitchFamily="34" charset="0"/>
                <a:cs typeface="Segoe UI Light" panose="020B0502040204020203" pitchFamily="34" charset="0"/>
              </a:rPr>
              <a:t>natively</a:t>
            </a:r>
            <a:r>
              <a:rPr lang="en-US" sz="2000" dirty="0">
                <a:latin typeface="Segoe UI Light" panose="020B0502040204020203" pitchFamily="34" charset="0"/>
                <a:cs typeface="Segoe UI Light" panose="020B0502040204020203" pitchFamily="34" charset="0"/>
              </a:rPr>
              <a:t> on Linux and shares the kernel of the host machine with other containers. It runs a discrete process, taking no more memory than any other executable, making it lightweight.</a:t>
            </a:r>
          </a:p>
        </p:txBody>
      </p:sp>
      <p:sp>
        <p:nvSpPr>
          <p:cNvPr id="2" name="TextBox 1">
            <a:extLst>
              <a:ext uri="{FF2B5EF4-FFF2-40B4-BE49-F238E27FC236}">
                <a16:creationId xmlns:a16="http://schemas.microsoft.com/office/drawing/2014/main" id="{91D17F65-1B73-7845-8C82-5174C2651D77}"/>
              </a:ext>
            </a:extLst>
          </p:cNvPr>
          <p:cNvSpPr txBox="1"/>
          <p:nvPr/>
        </p:nvSpPr>
        <p:spPr>
          <a:xfrm>
            <a:off x="5501640" y="4991834"/>
            <a:ext cx="1639556" cy="1231106"/>
          </a:xfrm>
          <a:prstGeom prst="rect">
            <a:avLst/>
          </a:prstGeom>
          <a:noFill/>
        </p:spPr>
        <p:txBody>
          <a:bodyPr wrap="square" lIns="0" tIns="0" rIns="0" bIns="0" rtlCol="0">
            <a:spAutoFit/>
          </a:bodyPr>
          <a:lstStyle/>
          <a:p>
            <a:pPr algn="l"/>
            <a:r>
              <a:rPr lang="en-US" sz="8000" b="1" dirty="0">
                <a:gradFill>
                  <a:gsLst>
                    <a:gs pos="2917">
                      <a:schemeClr val="tx1"/>
                    </a:gs>
                    <a:gs pos="30000">
                      <a:schemeClr val="tx1"/>
                    </a:gs>
                  </a:gsLst>
                  <a:lin ang="5400000" scaled="0"/>
                </a:gradFill>
                <a:latin typeface="+mj-lt"/>
                <a:cs typeface="Calibri" panose="020F0502020204030204" pitchFamily="34" charset="0"/>
              </a:rPr>
              <a:t>VS</a:t>
            </a:r>
          </a:p>
        </p:txBody>
      </p:sp>
      <p:pic>
        <p:nvPicPr>
          <p:cNvPr id="7" name="Picture 6">
            <a:extLst>
              <a:ext uri="{FF2B5EF4-FFF2-40B4-BE49-F238E27FC236}">
                <a16:creationId xmlns:a16="http://schemas.microsoft.com/office/drawing/2014/main" id="{C2658106-B15C-8A4F-8C20-68A12AF81166}"/>
              </a:ext>
            </a:extLst>
          </p:cNvPr>
          <p:cNvPicPr>
            <a:picLocks noChangeAspect="1"/>
          </p:cNvPicPr>
          <p:nvPr/>
        </p:nvPicPr>
        <p:blipFill>
          <a:blip r:embed="rId3"/>
          <a:stretch>
            <a:fillRect/>
          </a:stretch>
        </p:blipFill>
        <p:spPr>
          <a:xfrm>
            <a:off x="7331648" y="3179372"/>
            <a:ext cx="4033488" cy="3624924"/>
          </a:xfrm>
          <a:prstGeom prst="rect">
            <a:avLst/>
          </a:prstGeom>
        </p:spPr>
      </p:pic>
      <p:sp>
        <p:nvSpPr>
          <p:cNvPr id="9" name="Text Placeholder 5">
            <a:extLst>
              <a:ext uri="{FF2B5EF4-FFF2-40B4-BE49-F238E27FC236}">
                <a16:creationId xmlns:a16="http://schemas.microsoft.com/office/drawing/2014/main" id="{B1A60161-24A6-2A4E-88A4-9B3051515075}"/>
              </a:ext>
            </a:extLst>
          </p:cNvPr>
          <p:cNvSpPr txBox="1">
            <a:spLocks/>
          </p:cNvSpPr>
          <p:nvPr/>
        </p:nvSpPr>
        <p:spPr>
          <a:xfrm>
            <a:off x="6403308" y="973033"/>
            <a:ext cx="5598192" cy="215443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000" b="1" dirty="0">
                <a:latin typeface="Segoe UI Light" panose="020B0502040204020203" pitchFamily="34" charset="0"/>
                <a:cs typeface="Segoe UI Light" panose="020B0502040204020203" pitchFamily="34" charset="0"/>
              </a:rPr>
              <a:t>Virtual machines</a:t>
            </a:r>
            <a:r>
              <a:rPr lang="en-US" sz="2000" dirty="0">
                <a:latin typeface="Segoe UI Light" panose="020B0502040204020203" pitchFamily="34" charset="0"/>
                <a:cs typeface="Segoe UI Light" panose="020B0502040204020203" pitchFamily="34" charset="0"/>
              </a:rPr>
              <a:t> (VMs) are an abstraction of physical hardware turning one server into many servers. The hypervisor allows multiple VMs to run on a single machine. Each VM includes a full copy of an operating system, the application, necessary binaries and libraries - taking up tens of GBs. VMs can also be slow to boot.</a:t>
            </a:r>
          </a:p>
        </p:txBody>
      </p:sp>
      <p:pic>
        <p:nvPicPr>
          <p:cNvPr id="8" name="Picture 7">
            <a:extLst>
              <a:ext uri="{FF2B5EF4-FFF2-40B4-BE49-F238E27FC236}">
                <a16:creationId xmlns:a16="http://schemas.microsoft.com/office/drawing/2014/main" id="{99492D35-6965-6546-9FA7-8324F71ED36C}"/>
              </a:ext>
            </a:extLst>
          </p:cNvPr>
          <p:cNvPicPr>
            <a:picLocks noChangeAspect="1"/>
          </p:cNvPicPr>
          <p:nvPr/>
        </p:nvPicPr>
        <p:blipFill>
          <a:blip r:embed="rId4"/>
          <a:stretch>
            <a:fillRect/>
          </a:stretch>
        </p:blipFill>
        <p:spPr>
          <a:xfrm>
            <a:off x="1007622" y="3127469"/>
            <a:ext cx="4043184" cy="3624924"/>
          </a:xfrm>
          <a:prstGeom prst="rect">
            <a:avLst/>
          </a:prstGeom>
        </p:spPr>
      </p:pic>
    </p:spTree>
    <p:extLst>
      <p:ext uri="{BB962C8B-B14F-4D97-AF65-F5344CB8AC3E}">
        <p14:creationId xmlns:p14="http://schemas.microsoft.com/office/powerpoint/2010/main" val="123118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Containers VS Virtual Machine </a:t>
            </a:r>
            <a:endParaRPr lang="en-US" dirty="0">
              <a:cs typeface="Calibri" panose="020F0502020204030204" pitchFamily="34" charset="0"/>
            </a:endParaRPr>
          </a:p>
        </p:txBody>
      </p:sp>
      <p:pic>
        <p:nvPicPr>
          <p:cNvPr id="3" name="Picture 2">
            <a:extLst>
              <a:ext uri="{FF2B5EF4-FFF2-40B4-BE49-F238E27FC236}">
                <a16:creationId xmlns:a16="http://schemas.microsoft.com/office/drawing/2014/main" id="{85369578-035F-5C4A-BE64-BBAFD0100126}"/>
              </a:ext>
            </a:extLst>
          </p:cNvPr>
          <p:cNvPicPr>
            <a:picLocks noChangeAspect="1"/>
          </p:cNvPicPr>
          <p:nvPr/>
        </p:nvPicPr>
        <p:blipFill>
          <a:blip r:embed="rId3"/>
          <a:stretch>
            <a:fillRect/>
          </a:stretch>
        </p:blipFill>
        <p:spPr>
          <a:xfrm>
            <a:off x="998326" y="5534191"/>
            <a:ext cx="1268624" cy="1268624"/>
          </a:xfrm>
          <a:prstGeom prst="rect">
            <a:avLst/>
          </a:prstGeom>
        </p:spPr>
      </p:pic>
      <p:pic>
        <p:nvPicPr>
          <p:cNvPr id="5" name="Picture 4">
            <a:extLst>
              <a:ext uri="{FF2B5EF4-FFF2-40B4-BE49-F238E27FC236}">
                <a16:creationId xmlns:a16="http://schemas.microsoft.com/office/drawing/2014/main" id="{8259B0EF-AAD7-CD42-9AA9-6026174355E6}"/>
              </a:ext>
            </a:extLst>
          </p:cNvPr>
          <p:cNvPicPr>
            <a:picLocks noChangeAspect="1"/>
          </p:cNvPicPr>
          <p:nvPr/>
        </p:nvPicPr>
        <p:blipFill>
          <a:blip r:embed="rId4"/>
          <a:stretch>
            <a:fillRect/>
          </a:stretch>
        </p:blipFill>
        <p:spPr>
          <a:xfrm>
            <a:off x="3527755" y="5479006"/>
            <a:ext cx="2846955" cy="1378994"/>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61FD37F-8DDA-7E42-A5C4-D23AC80A4878}"/>
              </a:ext>
            </a:extLst>
          </p:cNvPr>
          <p:cNvPicPr>
            <a:picLocks noChangeAspect="1"/>
          </p:cNvPicPr>
          <p:nvPr/>
        </p:nvPicPr>
        <p:blipFill>
          <a:blip r:embed="rId5"/>
          <a:stretch>
            <a:fillRect/>
          </a:stretch>
        </p:blipFill>
        <p:spPr>
          <a:xfrm>
            <a:off x="3836" y="1668335"/>
            <a:ext cx="3257605" cy="393192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83C8CE8-2254-B349-9265-3906205A48DD}"/>
              </a:ext>
            </a:extLst>
          </p:cNvPr>
          <p:cNvPicPr>
            <a:picLocks noChangeAspect="1"/>
          </p:cNvPicPr>
          <p:nvPr/>
        </p:nvPicPr>
        <p:blipFill>
          <a:blip r:embed="rId6"/>
          <a:stretch>
            <a:fillRect/>
          </a:stretch>
        </p:blipFill>
        <p:spPr>
          <a:xfrm>
            <a:off x="3357212" y="1668335"/>
            <a:ext cx="3188043" cy="3931920"/>
          </a:xfrm>
          <a:prstGeom prst="rect">
            <a:avLst/>
          </a:prstGeom>
        </p:spPr>
      </p:pic>
      <p:sp>
        <p:nvSpPr>
          <p:cNvPr id="12" name="Rectangle 11">
            <a:extLst>
              <a:ext uri="{FF2B5EF4-FFF2-40B4-BE49-F238E27FC236}">
                <a16:creationId xmlns:a16="http://schemas.microsoft.com/office/drawing/2014/main" id="{EA692BD8-C8A6-984F-A027-074AA1D0AE17}"/>
              </a:ext>
            </a:extLst>
          </p:cNvPr>
          <p:cNvSpPr/>
          <p:nvPr/>
        </p:nvSpPr>
        <p:spPr>
          <a:xfrm>
            <a:off x="6641026" y="1288010"/>
            <a:ext cx="5271338" cy="2031325"/>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Compared to VMs</a:t>
            </a:r>
            <a:r>
              <a:rPr lang="en-US" sz="1800" dirty="0">
                <a:solidFill>
                  <a:srgbClr val="232323"/>
                </a:solidFill>
                <a:latin typeface="Segoe UI Light" panose="020B0502040204020203" pitchFamily="34" charset="0"/>
                <a:cs typeface="Segoe UI Light" panose="020B0502040204020203" pitchFamily="34" charset="0"/>
              </a:rPr>
              <a:t>, containers are much more lightweight, which allows you to run higher numbers of software components on the same hardware, mainly because each VM needs to run its own set of system processes, which requires additional compute resources in addition to those consumed by the component’s own process. </a:t>
            </a:r>
            <a:endParaRPr lang="en-US" sz="1800" dirty="0">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8D2765B2-8CE0-4547-A557-BB162C565CF8}"/>
              </a:ext>
            </a:extLst>
          </p:cNvPr>
          <p:cNvSpPr/>
          <p:nvPr/>
        </p:nvSpPr>
        <p:spPr>
          <a:xfrm>
            <a:off x="6674686" y="3634295"/>
            <a:ext cx="4024469" cy="1754326"/>
          </a:xfrm>
          <a:prstGeom prst="rect">
            <a:avLst/>
          </a:prstGeom>
        </p:spPr>
        <p:txBody>
          <a:bodyPr wrap="square">
            <a:spAutoFit/>
          </a:bodyPr>
          <a:lstStyle/>
          <a:p>
            <a:r>
              <a:rPr lang="en-US" sz="1800" b="1" dirty="0">
                <a:solidFill>
                  <a:srgbClr val="232323"/>
                </a:solidFill>
                <a:latin typeface="Segoe UI Light" panose="020B0502040204020203" pitchFamily="34" charset="0"/>
                <a:cs typeface="Segoe UI Light" panose="020B0502040204020203" pitchFamily="34" charset="0"/>
              </a:rPr>
              <a:t>A container,</a:t>
            </a:r>
            <a:r>
              <a:rPr lang="en-US" sz="1800" dirty="0">
                <a:solidFill>
                  <a:srgbClr val="232323"/>
                </a:solidFill>
                <a:latin typeface="Segoe UI Light" panose="020B0502040204020203" pitchFamily="34" charset="0"/>
                <a:cs typeface="Segoe UI Light" panose="020B0502040204020203" pitchFamily="34" charset="0"/>
              </a:rPr>
              <a:t> on the other hand, is nothing more than a single isolated process running in the host OS, consuming only the resources that the app consumes and without the overhead of any additional processes. </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0067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r>
              <a:rPr lang="en-US" b="1" dirty="0">
                <a:latin typeface="Calibri" panose="020F0502020204030204" pitchFamily="34" charset="0"/>
                <a:cs typeface="Calibri" panose="020F0502020204030204" pitchFamily="34" charset="0"/>
              </a:rPr>
              <a:t>Azure Container Instances (ACI)</a:t>
            </a:r>
          </a:p>
        </p:txBody>
      </p:sp>
    </p:spTree>
    <p:extLst>
      <p:ext uri="{BB962C8B-B14F-4D97-AF65-F5344CB8AC3E}">
        <p14:creationId xmlns:p14="http://schemas.microsoft.com/office/powerpoint/2010/main" val="362202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CLI</a:t>
            </a:r>
          </a:p>
        </p:txBody>
      </p:sp>
      <p:sp>
        <p:nvSpPr>
          <p:cNvPr id="6" name="Text Placeholder 5"/>
          <p:cNvSpPr>
            <a:spLocks noGrp="1"/>
          </p:cNvSpPr>
          <p:nvPr>
            <p:ph type="body" sz="quarter" idx="10"/>
          </p:nvPr>
        </p:nvSpPr>
        <p:spPr>
          <a:xfrm>
            <a:off x="539812" y="1686634"/>
            <a:ext cx="11018520" cy="4985980"/>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myAKSCluster</a:t>
            </a:r>
            <a:r>
              <a:rPr lang="en-US" b="1" dirty="0"/>
              <a:t> --location </a:t>
            </a:r>
            <a:r>
              <a:rPr lang="en-US" b="1" dirty="0" err="1"/>
              <a:t>eastus</a:t>
            </a:r>
            <a:endParaRPr lang="en-US" b="1" dirty="0"/>
          </a:p>
          <a:p>
            <a:pPr lvl="1"/>
            <a:r>
              <a:rPr lang="en-US" b="1" dirty="0"/>
              <a:t>2. Create an AKS cluster:</a:t>
            </a:r>
          </a:p>
          <a:p>
            <a:pPr lvl="2"/>
            <a:r>
              <a:rPr lang="en-US" b="1" dirty="0" err="1"/>
              <a:t>az</a:t>
            </a:r>
            <a:r>
              <a:rPr lang="en-US" b="1" dirty="0"/>
              <a:t> </a:t>
            </a:r>
            <a:r>
              <a:rPr lang="en-US" b="1" dirty="0" err="1"/>
              <a:t>aks</a:t>
            </a:r>
            <a:r>
              <a:rPr lang="en-US" b="1" dirty="0"/>
              <a:t> create --resource-group </a:t>
            </a:r>
            <a:r>
              <a:rPr lang="en-US" b="1" dirty="0" err="1"/>
              <a:t>myAKSCluster</a:t>
            </a:r>
            <a:r>
              <a:rPr lang="en-US" b="1" dirty="0"/>
              <a:t> --name </a:t>
            </a:r>
            <a:r>
              <a:rPr lang="en-US" b="1" dirty="0" err="1"/>
              <a:t>myAKSCluster</a:t>
            </a:r>
            <a:r>
              <a:rPr lang="en-US" b="1" dirty="0"/>
              <a:t> --node-count 1 --enable-</a:t>
            </a:r>
            <a:r>
              <a:rPr lang="en-US" b="1" dirty="0" err="1"/>
              <a:t>addons</a:t>
            </a:r>
            <a:r>
              <a:rPr lang="en-US" b="1" dirty="0"/>
              <a:t> monitoring --generate-</a:t>
            </a:r>
            <a:r>
              <a:rPr lang="en-US" b="1" dirty="0" err="1"/>
              <a:t>ssh</a:t>
            </a:r>
            <a:r>
              <a:rPr lang="en-US" b="1" dirty="0"/>
              <a:t>-keys</a:t>
            </a:r>
          </a:p>
          <a:p>
            <a:pPr lvl="1"/>
            <a:r>
              <a:rPr lang="en-US" b="1" dirty="0"/>
              <a:t>3. Connect to the AKS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4. Create a Kubernetes manifest file (azure-</a:t>
            </a:r>
            <a:r>
              <a:rPr lang="en-US" b="1" dirty="0" err="1"/>
              <a:t>vote.yaml</a:t>
            </a:r>
            <a:r>
              <a:rPr lang="en-US" b="1" dirty="0"/>
              <a:t>)</a:t>
            </a:r>
          </a:p>
          <a:p>
            <a:pPr lvl="1"/>
            <a:r>
              <a:rPr lang="en-US" b="1" dirty="0"/>
              <a:t>5. Run the containerized application:</a:t>
            </a:r>
          </a:p>
          <a:p>
            <a:pPr lvl="2"/>
            <a:r>
              <a:rPr lang="en-US" b="1" dirty="0" err="1"/>
              <a:t>kubectl</a:t>
            </a:r>
            <a:r>
              <a:rPr lang="en-US" b="1" dirty="0"/>
              <a:t> apply -f azure-</a:t>
            </a:r>
            <a:r>
              <a:rPr lang="en-US" b="1" dirty="0" err="1"/>
              <a:t>vote.yaml</a:t>
            </a:r>
            <a:endParaRPr lang="en-US" b="1" dirty="0"/>
          </a:p>
          <a:p>
            <a:pPr lvl="1"/>
            <a:r>
              <a:rPr lang="en-US" b="1" dirty="0"/>
              <a:t>6. Monitor the progress of the deployment:</a:t>
            </a:r>
          </a:p>
          <a:p>
            <a:pPr lvl="2"/>
            <a:r>
              <a:rPr lang="en-US" b="1" dirty="0" err="1"/>
              <a:t>kubectl</a:t>
            </a:r>
            <a:r>
              <a:rPr lang="en-US" b="1" dirty="0"/>
              <a:t> get service azure-vote-front –watch</a:t>
            </a:r>
          </a:p>
          <a:p>
            <a:pPr lvl="1"/>
            <a:r>
              <a:rPr lang="en-US" b="1" dirty="0"/>
              <a:t>7. Monitor health and logs (from the Azure portal)</a:t>
            </a:r>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283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AKS cluster using Azure Portal</a:t>
            </a:r>
          </a:p>
        </p:txBody>
      </p:sp>
      <p:sp>
        <p:nvSpPr>
          <p:cNvPr id="6" name="Text Placeholder 5"/>
          <p:cNvSpPr>
            <a:spLocks noGrp="1"/>
          </p:cNvSpPr>
          <p:nvPr>
            <p:ph type="body" sz="quarter" idx="10"/>
          </p:nvPr>
        </p:nvSpPr>
        <p:spPr>
          <a:xfrm>
            <a:off x="539812" y="1686634"/>
            <a:ext cx="11018520" cy="4924425"/>
          </a:xfrm>
        </p:spPr>
        <p:txBody>
          <a:bodyPr/>
          <a:lstStyle/>
          <a:p>
            <a:r>
              <a:rPr lang="en-US" b="1" dirty="0"/>
              <a:t>Implementation steps:</a:t>
            </a:r>
          </a:p>
          <a:p>
            <a:pPr lvl="1"/>
            <a:r>
              <a:rPr lang="en-US" b="1" dirty="0"/>
              <a:t>1. Create a resource &gt; Kubernetes Service:</a:t>
            </a:r>
          </a:p>
          <a:p>
            <a:pPr lvl="2"/>
            <a:r>
              <a:rPr lang="en-US" b="1" dirty="0"/>
              <a:t>Basics: Project details, Cluster details, Scale</a:t>
            </a:r>
          </a:p>
          <a:p>
            <a:pPr lvl="2"/>
            <a:r>
              <a:rPr lang="en-US" b="1" dirty="0"/>
              <a:t>Authentication: A new or existing service principal and RBAC settings</a:t>
            </a:r>
          </a:p>
          <a:p>
            <a:pPr lvl="2"/>
            <a:r>
              <a:rPr lang="en-US" b="1" dirty="0"/>
              <a:t>Networking: Http application routing and Network configuration (Basic or Advanced)</a:t>
            </a:r>
          </a:p>
          <a:p>
            <a:pPr lvl="2"/>
            <a:r>
              <a:rPr lang="en-US" b="1" dirty="0"/>
              <a:t>Monitoring: A new or existing Log Analytics workspace.</a:t>
            </a:r>
          </a:p>
          <a:p>
            <a:pPr lvl="1"/>
            <a:r>
              <a:rPr lang="en-US" b="1" dirty="0"/>
              <a:t>2. Connect to the cluster:</a:t>
            </a:r>
          </a:p>
          <a:p>
            <a:pPr lvl="2"/>
            <a:r>
              <a:rPr lang="en-US" b="1" dirty="0" err="1"/>
              <a:t>az</a:t>
            </a:r>
            <a:r>
              <a:rPr lang="en-US" b="1" dirty="0"/>
              <a:t> </a:t>
            </a:r>
            <a:r>
              <a:rPr lang="en-US" b="1" dirty="0" err="1"/>
              <a:t>aks</a:t>
            </a:r>
            <a:r>
              <a:rPr lang="en-US" b="1" dirty="0"/>
              <a:t> get-credentials --resource-group </a:t>
            </a:r>
            <a:r>
              <a:rPr lang="en-US" b="1" dirty="0" err="1"/>
              <a:t>myAKSCluster</a:t>
            </a:r>
            <a:r>
              <a:rPr lang="en-US" b="1" dirty="0"/>
              <a:t> \</a:t>
            </a:r>
            <a:br>
              <a:rPr lang="en-US" b="1" dirty="0"/>
            </a:br>
            <a:r>
              <a:rPr lang="en-US" b="1" dirty="0"/>
              <a:t>                                      --name </a:t>
            </a:r>
            <a:r>
              <a:rPr lang="en-US" b="1" dirty="0" err="1"/>
              <a:t>myAKSCluster</a:t>
            </a:r>
            <a:endParaRPr lang="en-US" b="1" dirty="0"/>
          </a:p>
          <a:p>
            <a:pPr lvl="1"/>
            <a:r>
              <a:rPr lang="en-US" b="1" dirty="0"/>
              <a:t>3. Create a Kubernetes manifest file (azure-</a:t>
            </a:r>
            <a:r>
              <a:rPr lang="en-US" b="1" dirty="0" err="1"/>
              <a:t>vote.yaml</a:t>
            </a:r>
            <a:r>
              <a:rPr lang="en-US" b="1" dirty="0"/>
              <a:t>)</a:t>
            </a:r>
          </a:p>
          <a:p>
            <a:pPr lvl="1"/>
            <a:r>
              <a:rPr lang="en-US" b="1" dirty="0"/>
              <a:t>4. Run the containerized application:</a:t>
            </a:r>
          </a:p>
          <a:p>
            <a:pPr lvl="2"/>
            <a:r>
              <a:rPr lang="en-US" b="1" dirty="0" err="1"/>
              <a:t>kubectl</a:t>
            </a:r>
            <a:r>
              <a:rPr lang="en-US" b="1" dirty="0"/>
              <a:t> apply -f azure-</a:t>
            </a:r>
            <a:r>
              <a:rPr lang="en-US" b="1" dirty="0" err="1"/>
              <a:t>vote.yaml</a:t>
            </a:r>
            <a:endParaRPr lang="en-US" b="1" dirty="0"/>
          </a:p>
          <a:p>
            <a:pPr lvl="1"/>
            <a:r>
              <a:rPr lang="en-US" b="1" dirty="0"/>
              <a:t>5. Monitor health and logs (from the Azure portal)</a:t>
            </a:r>
          </a:p>
          <a:p>
            <a:pPr lvl="1"/>
            <a:endParaRPr lang="en-US" b="1" dirty="0"/>
          </a:p>
          <a:p>
            <a:pPr lvl="3"/>
            <a:endParaRPr lang="en-US" b="1" dirty="0"/>
          </a:p>
        </p:txBody>
      </p:sp>
      <p:pic>
        <p:nvPicPr>
          <p:cNvPr id="1026" name="Picture 2" descr="Image of browsing to Azure V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5672" y="3526971"/>
            <a:ext cx="3887445" cy="3102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45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Registry overview</a:t>
            </a:r>
          </a:p>
        </p:txBody>
      </p:sp>
      <p:sp>
        <p:nvSpPr>
          <p:cNvPr id="6" name="Text Placeholder 5"/>
          <p:cNvSpPr>
            <a:spLocks noGrp="1"/>
          </p:cNvSpPr>
          <p:nvPr>
            <p:ph type="body" sz="quarter" idx="10"/>
          </p:nvPr>
        </p:nvSpPr>
        <p:spPr>
          <a:xfrm>
            <a:off x="539812" y="1686634"/>
            <a:ext cx="11018520" cy="5084469"/>
          </a:xfrm>
        </p:spPr>
        <p:txBody>
          <a:bodyPr/>
          <a:lstStyle/>
          <a:p>
            <a:r>
              <a:rPr lang="en-US" b="1" dirty="0"/>
              <a:t>Key concepts:</a:t>
            </a:r>
          </a:p>
          <a:p>
            <a:pPr lvl="1"/>
            <a:r>
              <a:rPr lang="en-US" b="1" dirty="0"/>
              <a:t>Registry</a:t>
            </a:r>
          </a:p>
          <a:p>
            <a:pPr lvl="1"/>
            <a:r>
              <a:rPr lang="en-US" b="1" dirty="0"/>
              <a:t>Repository</a:t>
            </a:r>
          </a:p>
          <a:p>
            <a:pPr lvl="1"/>
            <a:r>
              <a:rPr lang="en-US" b="1" dirty="0"/>
              <a:t>Image</a:t>
            </a:r>
          </a:p>
          <a:p>
            <a:pPr lvl="1"/>
            <a:r>
              <a:rPr lang="en-US" b="1" dirty="0"/>
              <a:t>Container </a:t>
            </a:r>
          </a:p>
          <a:p>
            <a:r>
              <a:rPr lang="en-US" b="1" dirty="0"/>
              <a:t>ACR is a managed container registry based on Docker Registry 2.0:</a:t>
            </a:r>
          </a:p>
          <a:p>
            <a:pPr lvl="1"/>
            <a:r>
              <a:rPr lang="en-US" b="1" dirty="0"/>
              <a:t>Integrates with Azure Container Registry Build (for building container images)</a:t>
            </a:r>
          </a:p>
          <a:p>
            <a:pPr lvl="1"/>
            <a:r>
              <a:rPr lang="en-US" b="1" dirty="0"/>
              <a:t>Is available in three service tiers: Basic, Standard, and Premium</a:t>
            </a:r>
          </a:p>
          <a:p>
            <a:pPr lvl="1"/>
            <a:r>
              <a:rPr lang="en-US" b="1" dirty="0"/>
              <a:t>Offers:</a:t>
            </a:r>
          </a:p>
          <a:p>
            <a:pPr lvl="2"/>
            <a:r>
              <a:rPr lang="en-US" b="1" dirty="0"/>
              <a:t>Webhook integration</a:t>
            </a:r>
          </a:p>
          <a:p>
            <a:pPr lvl="2"/>
            <a:r>
              <a:rPr lang="en-US" b="1" dirty="0"/>
              <a:t>Azure AD authentication</a:t>
            </a:r>
          </a:p>
          <a:p>
            <a:pPr lvl="2"/>
            <a:r>
              <a:rPr lang="en-US" b="1" dirty="0"/>
              <a:t>Delete functionality</a:t>
            </a:r>
          </a:p>
          <a:p>
            <a:pPr lvl="2"/>
            <a:r>
              <a:rPr lang="en-US" b="1" dirty="0"/>
              <a:t>Geo-replication (with the Premium tier)</a:t>
            </a:r>
          </a:p>
          <a:p>
            <a:pPr lvl="1"/>
            <a:endParaRPr lang="en-US" b="1" dirty="0"/>
          </a:p>
        </p:txBody>
      </p:sp>
    </p:spTree>
    <p:extLst>
      <p:ext uri="{BB962C8B-B14F-4D97-AF65-F5344CB8AC3E}">
        <p14:creationId xmlns:p14="http://schemas.microsoft.com/office/powerpoint/2010/main" val="242300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algn="ctr"/>
            <a:r>
              <a:rPr lang="en-US" dirty="0">
                <a:latin typeface="+mn-lt"/>
              </a:rPr>
              <a:t>What are Containers?</a:t>
            </a:r>
            <a:br>
              <a:rPr lang="en-US" dirty="0">
                <a:latin typeface="+mn-lt"/>
              </a:rPr>
            </a:br>
            <a:endParaRPr lang="en-US" dirty="0">
              <a:latin typeface="+mn-lt"/>
            </a:endParaRP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2019468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Deploy an image to ACR using Azure CLI</a:t>
            </a:r>
          </a:p>
        </p:txBody>
      </p:sp>
      <p:sp>
        <p:nvSpPr>
          <p:cNvPr id="6" name="Text Placeholder 5"/>
          <p:cNvSpPr>
            <a:spLocks noGrp="1"/>
          </p:cNvSpPr>
          <p:nvPr>
            <p:ph type="body" sz="quarter" idx="10"/>
          </p:nvPr>
        </p:nvSpPr>
        <p:spPr>
          <a:xfrm>
            <a:off x="539812" y="1686634"/>
            <a:ext cx="11018520" cy="4838248"/>
          </a:xfrm>
        </p:spPr>
        <p:txBody>
          <a:bodyPr/>
          <a:lstStyle/>
          <a:p>
            <a:r>
              <a:rPr lang="en-US" b="1" dirty="0"/>
              <a:t>Implementation steps:</a:t>
            </a:r>
          </a:p>
          <a:p>
            <a:pPr lvl="1"/>
            <a:r>
              <a:rPr lang="en-US" b="1" dirty="0"/>
              <a:t>1. Create a resource group:</a:t>
            </a:r>
          </a:p>
          <a:p>
            <a:pPr lvl="2"/>
            <a:r>
              <a:rPr lang="en-US" b="1" dirty="0" err="1"/>
              <a:t>az</a:t>
            </a:r>
            <a:r>
              <a:rPr lang="en-US" b="1" dirty="0"/>
              <a:t> group create --name </a:t>
            </a:r>
            <a:r>
              <a:rPr lang="en-US" b="1" dirty="0" err="1"/>
              <a:t>myResourceGroup</a:t>
            </a:r>
            <a:r>
              <a:rPr lang="en-US" b="1" dirty="0"/>
              <a:t> --location </a:t>
            </a:r>
            <a:r>
              <a:rPr lang="en-US" b="1" dirty="0" err="1"/>
              <a:t>eastus</a:t>
            </a:r>
            <a:endParaRPr lang="en-US" b="1" dirty="0"/>
          </a:p>
          <a:p>
            <a:pPr lvl="1"/>
            <a:r>
              <a:rPr lang="en-US" b="1" dirty="0"/>
              <a:t>2. Create a container registry:</a:t>
            </a:r>
          </a:p>
          <a:p>
            <a:pPr lvl="2"/>
            <a:r>
              <a:rPr lang="en-US" b="1" dirty="0" err="1"/>
              <a:t>az</a:t>
            </a:r>
            <a:r>
              <a:rPr lang="en-US" b="1" dirty="0"/>
              <a:t> </a:t>
            </a:r>
            <a:r>
              <a:rPr lang="en-US" b="1" dirty="0" err="1"/>
              <a:t>acr</a:t>
            </a:r>
            <a:r>
              <a:rPr lang="en-US" b="1" dirty="0"/>
              <a:t> create --resource-group </a:t>
            </a:r>
            <a:r>
              <a:rPr lang="en-US" b="1" dirty="0" err="1"/>
              <a:t>myResourceGroup</a:t>
            </a:r>
            <a:r>
              <a:rPr lang="en-US" b="1" dirty="0"/>
              <a:t> --name myContainerRegistry007 --</a:t>
            </a:r>
            <a:r>
              <a:rPr lang="en-US" b="1" dirty="0" err="1"/>
              <a:t>sku</a:t>
            </a:r>
            <a:r>
              <a:rPr lang="en-US" b="1" dirty="0"/>
              <a:t> Basic</a:t>
            </a:r>
          </a:p>
          <a:p>
            <a:pPr lvl="1"/>
            <a:r>
              <a:rPr lang="en-US" b="1" dirty="0"/>
              <a:t>3. Log in to ACR:</a:t>
            </a:r>
          </a:p>
          <a:p>
            <a:pPr lvl="2"/>
            <a:r>
              <a:rPr lang="en-US" b="1" dirty="0" err="1"/>
              <a:t>az</a:t>
            </a:r>
            <a:r>
              <a:rPr lang="en-US" b="1" dirty="0"/>
              <a:t> </a:t>
            </a:r>
            <a:r>
              <a:rPr lang="en-US" b="1" dirty="0" err="1"/>
              <a:t>acr</a:t>
            </a:r>
            <a:r>
              <a:rPr lang="en-US" b="1" dirty="0"/>
              <a:t> login --name &lt;</a:t>
            </a:r>
            <a:r>
              <a:rPr lang="en-US" b="1" dirty="0" err="1"/>
              <a:t>acrName</a:t>
            </a:r>
            <a:r>
              <a:rPr lang="en-US" b="1" dirty="0"/>
              <a:t>&gt;</a:t>
            </a:r>
          </a:p>
          <a:p>
            <a:pPr lvl="1"/>
            <a:r>
              <a:rPr lang="en-US" b="1" dirty="0"/>
              <a:t>4. Push a new image to ACR (or pull and tag an existing image first):</a:t>
            </a:r>
          </a:p>
          <a:p>
            <a:pPr lvl="2"/>
            <a:r>
              <a:rPr lang="en-US" b="1" dirty="0" err="1"/>
              <a:t>docker</a:t>
            </a:r>
            <a:r>
              <a:rPr lang="en-US" b="1" dirty="0"/>
              <a:t> pull </a:t>
            </a:r>
            <a:r>
              <a:rPr lang="en-US" b="1" dirty="0" err="1"/>
              <a:t>microsoft</a:t>
            </a:r>
            <a:r>
              <a:rPr lang="en-US" b="1" dirty="0"/>
              <a:t>/</a:t>
            </a:r>
            <a:r>
              <a:rPr lang="en-US" b="1" dirty="0" err="1"/>
              <a:t>aci-helloworld</a:t>
            </a:r>
            <a:endParaRPr lang="en-US" b="1" dirty="0"/>
          </a:p>
          <a:p>
            <a:pPr lvl="2"/>
            <a:r>
              <a:rPr lang="en-US" b="1" dirty="0" err="1"/>
              <a:t>docker</a:t>
            </a:r>
            <a:r>
              <a:rPr lang="en-US" b="1" dirty="0"/>
              <a:t> tag </a:t>
            </a:r>
            <a:r>
              <a:rPr lang="en-US" b="1" dirty="0" err="1"/>
              <a:t>microsoft</a:t>
            </a:r>
            <a:r>
              <a:rPr lang="en-US" b="1" dirty="0"/>
              <a:t>/</a:t>
            </a:r>
            <a:r>
              <a:rPr lang="en-US" b="1" dirty="0" err="1"/>
              <a:t>aci-helloworld</a:t>
            </a:r>
            <a:r>
              <a:rPr lang="en-US" b="1" dirty="0"/>
              <a:t> &lt;</a:t>
            </a:r>
            <a:r>
              <a:rPr lang="en-US" b="1" dirty="0" err="1"/>
              <a:t>acrLoginServer</a:t>
            </a:r>
            <a:r>
              <a:rPr lang="en-US" b="1" dirty="0"/>
              <a:t>&gt;/aci-helloworld:v1</a:t>
            </a:r>
          </a:p>
          <a:p>
            <a:pPr lvl="2"/>
            <a:r>
              <a:rPr lang="en-US" b="1" dirty="0" err="1"/>
              <a:t>docker</a:t>
            </a:r>
            <a:r>
              <a:rPr lang="en-US" b="1" dirty="0"/>
              <a:t> push &lt;</a:t>
            </a:r>
            <a:r>
              <a:rPr lang="en-US" b="1" dirty="0" err="1"/>
              <a:t>acrLoginServer</a:t>
            </a:r>
            <a:r>
              <a:rPr lang="en-US" b="1" dirty="0"/>
              <a:t>&gt;/aci-helloworld:v1</a:t>
            </a:r>
          </a:p>
          <a:p>
            <a:pPr lvl="1"/>
            <a:r>
              <a:rPr lang="en-US" b="1" dirty="0"/>
              <a:t>5. Deploy a container by using an image in ACR:</a:t>
            </a:r>
          </a:p>
          <a:p>
            <a:pPr lvl="2"/>
            <a:r>
              <a:rPr lang="en-US" b="1" dirty="0" err="1"/>
              <a:t>az</a:t>
            </a:r>
            <a:r>
              <a:rPr lang="en-US" b="1" dirty="0"/>
              <a:t> container create --resource-group </a:t>
            </a:r>
            <a:r>
              <a:rPr lang="en-US" b="1" dirty="0" err="1"/>
              <a:t>myResourceGroup</a:t>
            </a:r>
            <a:r>
              <a:rPr lang="en-US" b="1" dirty="0"/>
              <a:t> --name </a:t>
            </a:r>
            <a:r>
              <a:rPr lang="en-US" b="1" dirty="0" err="1"/>
              <a:t>acr-quickstart</a:t>
            </a:r>
            <a:r>
              <a:rPr lang="en-US" b="1" dirty="0"/>
              <a:t> --image &lt;</a:t>
            </a:r>
            <a:r>
              <a:rPr lang="en-US" b="1" dirty="0" err="1"/>
              <a:t>acrLoginServer</a:t>
            </a:r>
            <a:r>
              <a:rPr lang="en-US" b="1" dirty="0"/>
              <a:t>&gt;/aci-helloworld:v1 --</a:t>
            </a:r>
            <a:r>
              <a:rPr lang="en-US" b="1" dirty="0" err="1"/>
              <a:t>cpu</a:t>
            </a:r>
            <a:r>
              <a:rPr lang="en-US" b="1" dirty="0"/>
              <a:t> 1 --memory 1 --registry-username &lt;</a:t>
            </a:r>
            <a:r>
              <a:rPr lang="en-US" b="1" dirty="0" err="1"/>
              <a:t>acrName</a:t>
            </a:r>
            <a:r>
              <a:rPr lang="en-US" b="1" dirty="0"/>
              <a:t>&gt; </a:t>
            </a:r>
            <a:br>
              <a:rPr lang="en-US" b="1" dirty="0"/>
            </a:br>
            <a:r>
              <a:rPr lang="en-US" b="1" dirty="0"/>
              <a:t>--registry-password &lt;</a:t>
            </a:r>
            <a:r>
              <a:rPr lang="en-US" b="1" dirty="0" err="1"/>
              <a:t>acrPassword</a:t>
            </a:r>
            <a:r>
              <a:rPr lang="en-US" b="1" dirty="0"/>
              <a:t>&gt; --</a:t>
            </a:r>
            <a:r>
              <a:rPr lang="en-US" b="1" dirty="0" err="1"/>
              <a:t>dns</a:t>
            </a:r>
            <a:r>
              <a:rPr lang="en-US" b="1" dirty="0"/>
              <a:t>-name-label </a:t>
            </a:r>
            <a:r>
              <a:rPr lang="en-US" b="1" dirty="0" err="1"/>
              <a:t>aci</a:t>
            </a:r>
            <a:r>
              <a:rPr lang="en-US" b="1" dirty="0"/>
              <a:t>-demo --ports 80</a:t>
            </a:r>
          </a:p>
        </p:txBody>
      </p:sp>
    </p:spTree>
    <p:extLst>
      <p:ext uri="{BB962C8B-B14F-4D97-AF65-F5344CB8AC3E}">
        <p14:creationId xmlns:p14="http://schemas.microsoft.com/office/powerpoint/2010/main" val="761950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Azure Container Instances Overview</a:t>
            </a:r>
          </a:p>
        </p:txBody>
      </p:sp>
      <p:sp>
        <p:nvSpPr>
          <p:cNvPr id="6" name="Text Placeholder 5"/>
          <p:cNvSpPr>
            <a:spLocks noGrp="1"/>
          </p:cNvSpPr>
          <p:nvPr>
            <p:ph type="body" sz="quarter" idx="10"/>
          </p:nvPr>
        </p:nvSpPr>
        <p:spPr>
          <a:xfrm>
            <a:off x="539812" y="1686634"/>
            <a:ext cx="11018520" cy="3385542"/>
          </a:xfrm>
        </p:spPr>
        <p:txBody>
          <a:bodyPr/>
          <a:lstStyle/>
          <a:p>
            <a:r>
              <a:rPr lang="en-US" b="1" dirty="0"/>
              <a:t>A managed container hosting option offering a range of benefits:</a:t>
            </a:r>
          </a:p>
          <a:p>
            <a:pPr lvl="1"/>
            <a:r>
              <a:rPr lang="en-US" b="1" dirty="0"/>
              <a:t>Fast startup times</a:t>
            </a:r>
          </a:p>
          <a:p>
            <a:pPr lvl="1"/>
            <a:r>
              <a:rPr lang="en-US" b="1" dirty="0"/>
              <a:t>Public IP connectivity and DNS name</a:t>
            </a:r>
          </a:p>
          <a:p>
            <a:pPr lvl="1"/>
            <a:r>
              <a:rPr lang="en-US" b="1" dirty="0"/>
              <a:t>Hypervisor-level security</a:t>
            </a:r>
          </a:p>
          <a:p>
            <a:pPr lvl="1"/>
            <a:r>
              <a:rPr lang="en-US" b="1" dirty="0"/>
              <a:t>Custom sizes</a:t>
            </a:r>
          </a:p>
          <a:p>
            <a:pPr lvl="1"/>
            <a:r>
              <a:rPr lang="en-US" b="1" dirty="0"/>
              <a:t>Persistent storage</a:t>
            </a:r>
          </a:p>
          <a:p>
            <a:pPr lvl="1"/>
            <a:r>
              <a:rPr lang="en-US" b="1" dirty="0"/>
              <a:t>Linux and Windows containers</a:t>
            </a:r>
          </a:p>
          <a:p>
            <a:pPr lvl="1"/>
            <a:r>
              <a:rPr lang="en-US" b="1" dirty="0"/>
              <a:t>Co-scheduled groups</a:t>
            </a:r>
          </a:p>
          <a:p>
            <a:pPr lvl="1"/>
            <a:endParaRPr lang="en-US" b="1" dirty="0"/>
          </a:p>
        </p:txBody>
      </p:sp>
    </p:spTree>
    <p:extLst>
      <p:ext uri="{BB962C8B-B14F-4D97-AF65-F5344CB8AC3E}">
        <p14:creationId xmlns:p14="http://schemas.microsoft.com/office/powerpoint/2010/main" val="277087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Implement an application using Virtual </a:t>
            </a:r>
            <a:r>
              <a:rPr lang="en-US" dirty="0" err="1"/>
              <a:t>Kubelet</a:t>
            </a:r>
            <a:r>
              <a:rPr lang="en-US" dirty="0"/>
              <a:t> </a:t>
            </a:r>
          </a:p>
        </p:txBody>
      </p:sp>
      <p:sp>
        <p:nvSpPr>
          <p:cNvPr id="6" name="Text Placeholder 5"/>
          <p:cNvSpPr>
            <a:spLocks noGrp="1"/>
          </p:cNvSpPr>
          <p:nvPr>
            <p:ph type="body" sz="quarter" idx="10"/>
          </p:nvPr>
        </p:nvSpPr>
        <p:spPr>
          <a:xfrm>
            <a:off x="539812" y="1686634"/>
            <a:ext cx="11018520" cy="4887492"/>
          </a:xfrm>
        </p:spPr>
        <p:txBody>
          <a:bodyPr/>
          <a:lstStyle/>
          <a:p>
            <a:r>
              <a:rPr lang="en-US" b="1" dirty="0"/>
              <a:t>Virtual </a:t>
            </a:r>
            <a:r>
              <a:rPr lang="en-US" b="1" dirty="0" err="1"/>
              <a:t>Kubelet</a:t>
            </a:r>
            <a:r>
              <a:rPr lang="en-US" b="1" dirty="0"/>
              <a:t> provider is an experimental open source project:</a:t>
            </a:r>
          </a:p>
          <a:p>
            <a:pPr lvl="1"/>
            <a:r>
              <a:rPr lang="en-US" b="1" dirty="0"/>
              <a:t>Allows scheduling AKS-managed containers on Azure Container Instances</a:t>
            </a:r>
          </a:p>
          <a:p>
            <a:pPr lvl="1"/>
            <a:r>
              <a:rPr lang="en-US" b="1" dirty="0"/>
              <a:t>Combines functional benefits of AKS with low pricing of ACI</a:t>
            </a:r>
          </a:p>
          <a:p>
            <a:pPr lvl="1"/>
            <a:r>
              <a:rPr lang="en-US" b="1" dirty="0"/>
              <a:t>Supports both Windows and Linux containers</a:t>
            </a:r>
          </a:p>
          <a:p>
            <a:r>
              <a:rPr lang="en-US" b="1" dirty="0"/>
              <a:t>To install the Virtual </a:t>
            </a:r>
            <a:r>
              <a:rPr lang="en-US" b="1" dirty="0" err="1"/>
              <a:t>Kubelet</a:t>
            </a:r>
            <a:r>
              <a:rPr lang="en-US" b="1" dirty="0"/>
              <a:t> provider:</a:t>
            </a:r>
          </a:p>
          <a:p>
            <a:pPr lvl="1"/>
            <a:r>
              <a:rPr lang="en-US" b="1" dirty="0"/>
              <a:t>Ensure that the prerequisites are satisfied:</a:t>
            </a:r>
          </a:p>
          <a:p>
            <a:pPr lvl="2"/>
            <a:r>
              <a:rPr lang="en-US" b="1" dirty="0"/>
              <a:t>An existing AKS cluster</a:t>
            </a:r>
          </a:p>
          <a:p>
            <a:pPr lvl="2"/>
            <a:r>
              <a:rPr lang="en-US" b="1" dirty="0"/>
              <a:t>Azure CLI version 2.0.33 and Helm installed</a:t>
            </a:r>
          </a:p>
          <a:p>
            <a:pPr lvl="2"/>
            <a:r>
              <a:rPr lang="en-US" b="1" dirty="0"/>
              <a:t>A service account and role binding for use with Tiller (for RBAC-enabled AKS clusters)</a:t>
            </a:r>
          </a:p>
          <a:p>
            <a:pPr lvl="1"/>
            <a:r>
              <a:rPr lang="en-US" b="1" dirty="0"/>
              <a:t>Run the </a:t>
            </a:r>
            <a:r>
              <a:rPr lang="en-US" b="1" dirty="0" err="1"/>
              <a:t>az</a:t>
            </a:r>
            <a:r>
              <a:rPr lang="en-US" b="1" dirty="0"/>
              <a:t> </a:t>
            </a:r>
            <a:r>
              <a:rPr lang="en-US" b="1" dirty="0" err="1"/>
              <a:t>aks</a:t>
            </a:r>
            <a:r>
              <a:rPr lang="en-US" b="1" dirty="0"/>
              <a:t> install-connector command:</a:t>
            </a:r>
          </a:p>
          <a:p>
            <a:pPr lvl="2"/>
            <a:r>
              <a:rPr lang="en-US" b="1" dirty="0" err="1"/>
              <a:t>az</a:t>
            </a:r>
            <a:r>
              <a:rPr lang="en-US" b="1" dirty="0"/>
              <a:t> </a:t>
            </a:r>
            <a:r>
              <a:rPr lang="en-US" b="1" dirty="0" err="1"/>
              <a:t>aks</a:t>
            </a:r>
            <a:r>
              <a:rPr lang="en-US" b="1" dirty="0"/>
              <a:t> install-connector --resource-group </a:t>
            </a:r>
            <a:r>
              <a:rPr lang="en-US" b="1" dirty="0" err="1"/>
              <a:t>myAKSCluster</a:t>
            </a:r>
            <a:r>
              <a:rPr lang="en-US" b="1" dirty="0"/>
              <a:t> --name </a:t>
            </a:r>
            <a:r>
              <a:rPr lang="en-US" b="1" dirty="0" err="1"/>
              <a:t>myAKSCluster</a:t>
            </a:r>
            <a:r>
              <a:rPr lang="en-US" b="1" dirty="0"/>
              <a:t> </a:t>
            </a:r>
            <a:br>
              <a:rPr lang="en-US" b="1" dirty="0"/>
            </a:br>
            <a:r>
              <a:rPr lang="en-US" b="1" dirty="0"/>
              <a:t>--connector-name virtual-</a:t>
            </a:r>
            <a:r>
              <a:rPr lang="en-US" b="1" dirty="0" err="1"/>
              <a:t>kubelet</a:t>
            </a:r>
            <a:r>
              <a:rPr lang="en-US" b="1" dirty="0"/>
              <a:t> --</a:t>
            </a:r>
            <a:r>
              <a:rPr lang="en-US" b="1" dirty="0" err="1"/>
              <a:t>os</a:t>
            </a:r>
            <a:r>
              <a:rPr lang="en-US" b="1" dirty="0"/>
              <a:t>-type Both</a:t>
            </a:r>
          </a:p>
          <a:p>
            <a:pPr lvl="1"/>
            <a:r>
              <a:rPr lang="en-US" b="1" dirty="0"/>
              <a:t>Once the installation completes, you can deploy Windows and Linux containers to ACI:</a:t>
            </a:r>
          </a:p>
          <a:p>
            <a:pPr lvl="2"/>
            <a:r>
              <a:rPr lang="en-US" b="1" dirty="0"/>
              <a:t>In the .</a:t>
            </a:r>
            <a:r>
              <a:rPr lang="en-US" b="1" dirty="0" err="1"/>
              <a:t>yaml</a:t>
            </a:r>
            <a:r>
              <a:rPr lang="en-US" b="1" dirty="0"/>
              <a:t> file, replace kubernetes.io/hostname with the name of the Linux/Windows Virtual </a:t>
            </a:r>
            <a:r>
              <a:rPr lang="en-US" b="1" dirty="0" err="1"/>
              <a:t>Kubelet</a:t>
            </a:r>
            <a:r>
              <a:rPr lang="en-US" b="1" dirty="0"/>
              <a:t> node</a:t>
            </a:r>
          </a:p>
        </p:txBody>
      </p:sp>
    </p:spTree>
    <p:extLst>
      <p:ext uri="{BB962C8B-B14F-4D97-AF65-F5344CB8AC3E}">
        <p14:creationId xmlns:p14="http://schemas.microsoft.com/office/powerpoint/2010/main" val="341222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s-ES" b="1" dirty="0"/>
              <a:t>Docker</a:t>
            </a:r>
            <a:endParaRPr lang="en-US" b="1" dirty="0"/>
          </a:p>
        </p:txBody>
      </p:sp>
    </p:spTree>
    <p:extLst>
      <p:ext uri="{BB962C8B-B14F-4D97-AF65-F5344CB8AC3E}">
        <p14:creationId xmlns:p14="http://schemas.microsoft.com/office/powerpoint/2010/main" val="1391961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lvl="0" defTabSz="914400">
              <a:lnSpc>
                <a:spcPct val="90000"/>
              </a:lnSpc>
            </a:pPr>
            <a:r>
              <a:rPr lang="en-US" sz="4400" b="1" dirty="0">
                <a:solidFill>
                  <a:schemeClr val="tx1"/>
                </a:solidFill>
                <a:ea typeface="+mj-ea"/>
                <a:cs typeface="+mj-cs"/>
              </a:rPr>
              <a:t>Features of Docker</a:t>
            </a:r>
            <a:endParaRPr lang="en-US" sz="4400" dirty="0">
              <a:solidFill>
                <a:schemeClr val="tx1"/>
              </a:solidFill>
              <a:ea typeface="+mj-ea"/>
              <a:cs typeface="+mj-cs"/>
            </a:endParaRP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r>
              <a:rPr lang="en-US" sz="2000" b="1" dirty="0">
                <a:latin typeface="Segoe UI Light" panose="020B0502040204020203" pitchFamily="34" charset="0"/>
                <a:cs typeface="Segoe UI Light" panose="020B0502040204020203" pitchFamily="34" charset="0"/>
              </a:rPr>
              <a:t>Docker </a:t>
            </a:r>
            <a:r>
              <a:rPr lang="en-US" sz="2000" dirty="0">
                <a:latin typeface="Segoe UI Light" panose="020B0502040204020203" pitchFamily="34" charset="0"/>
                <a:cs typeface="Segoe UI Light" panose="020B0502040204020203" pitchFamily="34" charset="0"/>
              </a:rPr>
              <a:t>is a popular containerization tool used to provide software applications with a filesystem that contains everything they need to run. Using Docker containers ensures that the software will behave the same way, regardless of where it is deployed, because its run-time environment is ruthlessly consistent.</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340588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pPr lvl="0"/>
            <a:r>
              <a:rPr lang="es-MX" b="1" dirty="0">
                <a:cs typeface="Calibri" panose="020F0502020204030204" pitchFamily="34" charset="0"/>
              </a:rPr>
              <a:t>Features of Docker</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292662"/>
          </a:xfrm>
        </p:spPr>
        <p:txBody>
          <a:bodyPr/>
          <a:lstStyle/>
          <a:p>
            <a:r>
              <a:rPr lang="en-US" b="1" dirty="0">
                <a:latin typeface="Segoe UI Light" panose="020B0502040204020203" pitchFamily="34" charset="0"/>
                <a:cs typeface="Segoe UI Light" panose="020B0502040204020203" pitchFamily="34" charset="0"/>
              </a:rPr>
              <a:t>Docker containers</a:t>
            </a:r>
            <a:r>
              <a:rPr lang="en-US" dirty="0">
                <a:latin typeface="Segoe UI Light" panose="020B0502040204020203" pitchFamily="34" charset="0"/>
                <a:cs typeface="Segoe UI Light" panose="020B0502040204020203" pitchFamily="34" charset="0"/>
              </a:rPr>
              <a:t> don’t have a separate kernel, as a VM does. Commands run from a Docker container appear in the process table on the host and, in most ways, look much like any other process running on the system.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6049072" y="3841070"/>
            <a:ext cx="2438400" cy="2438400"/>
          </a:xfrm>
          <a:prstGeom prst="rect">
            <a:avLst/>
          </a:prstGeom>
        </p:spPr>
      </p:pic>
    </p:spTree>
    <p:extLst>
      <p:ext uri="{BB962C8B-B14F-4D97-AF65-F5344CB8AC3E}">
        <p14:creationId xmlns:p14="http://schemas.microsoft.com/office/powerpoint/2010/main" val="66965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81457" y="1570358"/>
            <a:ext cx="5314543" cy="4084580"/>
          </a:xfrm>
        </p:spPr>
        <p:txBody>
          <a:bodyPr vert="horz" lIns="91440" tIns="45720" rIns="91440" bIns="45720" rtlCol="0" anchor="t">
            <a:normAutofit/>
          </a:bodyPr>
          <a:lstStyle/>
          <a:p>
            <a:pPr marL="0" indent="0">
              <a:buNone/>
            </a:pPr>
            <a:r>
              <a:rPr lang="en-US" sz="4400" b="1" dirty="0">
                <a:cs typeface="Calibri" panose="020F0502020204030204" pitchFamily="34" charset="0"/>
              </a:rPr>
              <a:t>The difference between an application run in those two environments</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Tree>
    <p:extLst>
      <p:ext uri="{BB962C8B-B14F-4D97-AF65-F5344CB8AC3E}">
        <p14:creationId xmlns:p14="http://schemas.microsoft.com/office/powerpoint/2010/main" val="16991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File </a:t>
            </a:r>
            <a:r>
              <a:rPr lang="en-US" b="1" dirty="0">
                <a:cs typeface="Calibri" panose="020F0502020204030204" pitchFamily="34" charset="0"/>
              </a:rPr>
              <a:t>system</a:t>
            </a:r>
            <a:r>
              <a:rPr lang="en-US" dirty="0"/>
              <a:t>:</a:t>
            </a:r>
          </a:p>
        </p:txBody>
      </p:sp>
      <p:sp>
        <p:nvSpPr>
          <p:cNvPr id="6" name="Text Placeholder 5"/>
          <p:cNvSpPr>
            <a:spLocks noGrp="1"/>
          </p:cNvSpPr>
          <p:nvPr>
            <p:ph type="body" sz="quarter" idx="10"/>
          </p:nvPr>
        </p:nvSpPr>
        <p:spPr>
          <a:xfrm>
            <a:off x="762000" y="2279018"/>
            <a:ext cx="5314543" cy="3375920"/>
          </a:xfrm>
        </p:spPr>
        <p:txBody>
          <a:bodyPr vert="horz" lIns="91440" tIns="45720" rIns="91440" bIns="45720" rtlCol="0" anchor="t">
            <a:normAutofit/>
          </a:bodyPr>
          <a:lstStyle/>
          <a:p>
            <a:pPr algn="just"/>
            <a:r>
              <a:rPr lang="en-US" dirty="0">
                <a:latin typeface="Segoe UI Light" panose="020B0502040204020203" pitchFamily="34" charset="0"/>
                <a:cs typeface="Segoe UI Light" panose="020B0502040204020203" pitchFamily="34" charset="0"/>
              </a:rPr>
              <a:t>The container has its own file system and cannot see the host system’s file system by default. One exception to this rule is that files (such as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/hosts and /</a:t>
            </a:r>
            <a:r>
              <a:rPr lang="en-US" dirty="0" err="1">
                <a:latin typeface="Segoe UI Light" panose="020B0502040204020203" pitchFamily="34" charset="0"/>
                <a:cs typeface="Segoe UI Light" panose="020B0502040204020203" pitchFamily="34" charset="0"/>
              </a:rPr>
              <a:t>etc</a:t>
            </a:r>
            <a:r>
              <a:rPr lang="en-US" dirty="0">
                <a:latin typeface="Segoe UI Light" panose="020B0502040204020203" pitchFamily="34" charset="0"/>
                <a:cs typeface="Segoe UI Light" panose="020B0502040204020203" pitchFamily="34" charset="0"/>
              </a:rPr>
              <a:t>/</a:t>
            </a:r>
            <a:r>
              <a:rPr lang="en-US" dirty="0" err="1">
                <a:latin typeface="Segoe UI Light" panose="020B0502040204020203" pitchFamily="34" charset="0"/>
                <a:cs typeface="Segoe UI Light" panose="020B0502040204020203" pitchFamily="34" charset="0"/>
              </a:rPr>
              <a:t>resolv.conf</a:t>
            </a:r>
            <a:r>
              <a:rPr lang="en-US" dirty="0">
                <a:latin typeface="Segoe UI Light" panose="020B0502040204020203" pitchFamily="34" charset="0"/>
                <a:cs typeface="Segoe UI Light" panose="020B0502040204020203" pitchFamily="34" charset="0"/>
              </a:rPr>
              <a:t>) may be automatically bind mounted inside the container. Another exception is that you can explicitly mount directories from the host inside the container when you run a container image.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2C61919F-B9B7-5846-BEFE-5F1EA56E8566}"/>
              </a:ext>
            </a:extLst>
          </p:cNvPr>
          <p:cNvPicPr>
            <a:picLocks noChangeAspect="1"/>
          </p:cNvPicPr>
          <p:nvPr/>
        </p:nvPicPr>
        <p:blipFill>
          <a:blip r:embed="rId4"/>
          <a:stretch>
            <a:fillRect/>
          </a:stretch>
        </p:blipFill>
        <p:spPr>
          <a:xfrm>
            <a:off x="9880063" y="4607595"/>
            <a:ext cx="2094686" cy="2094686"/>
          </a:xfrm>
          <a:prstGeom prst="rect">
            <a:avLst/>
          </a:prstGeom>
        </p:spPr>
      </p:pic>
    </p:spTree>
    <p:extLst>
      <p:ext uri="{BB962C8B-B14F-4D97-AF65-F5344CB8AC3E}">
        <p14:creationId xmlns:p14="http://schemas.microsoft.com/office/powerpoint/2010/main" val="2323737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cs typeface="Calibri" panose="020F0502020204030204" pitchFamily="34" charset="0"/>
              </a:rPr>
              <a:t>Process table</a:t>
            </a:r>
            <a:r>
              <a:rPr lang="en-US" dirty="0">
                <a:cs typeface="Calibri" panose="020F0502020204030204" pitchFamily="34" charset="0"/>
              </a:rPr>
              <a:t>:</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Hundreds of processes may be running on a Linux host computer. However, by default, processes inside a container cannot see the host’s process table, but instead have their own process table. So the application’s process you run when you start up the container is assigned PID 1 within </a:t>
            </a:r>
          </a:p>
          <a:p>
            <a:pPr algn="just"/>
            <a:r>
              <a:rPr lang="en-US" sz="2000" dirty="0">
                <a:latin typeface="Segoe UI Light" panose="020B0502040204020203" pitchFamily="34" charset="0"/>
                <a:cs typeface="Segoe UI Light" panose="020B0502040204020203" pitchFamily="34" charset="0"/>
              </a:rPr>
              <a:t>the container. From inside the container, a process cannot see any other processes running on the host that were not launched inside the container. </a:t>
            </a:r>
          </a:p>
          <a:p>
            <a:pPr marL="0" indent="0">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1416172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Network interfaces:</a:t>
            </a:r>
            <a:endParaRPr lang="en-US" dirty="0"/>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000" dirty="0">
                <a:latin typeface="Segoe UI Light" panose="020B0502040204020203" pitchFamily="34" charset="0"/>
                <a:cs typeface="Segoe UI Light" panose="020B0502040204020203" pitchFamily="34" charset="0"/>
              </a:rPr>
              <a:t>By default, the Docker daemon defines an IP address via DHCP from a set of private IP addresses. Instead of using DHCP, Docker supports other network modes, such as allowing containers to use another container’s network interfaces, the host’s network interfaces directly, or no network interfaces. If you choose, you can expose a port from inside the container to the same or different port number on the host. </a:t>
            </a:r>
          </a:p>
          <a:p>
            <a:pPr marL="0" indent="0" algn="just">
              <a:buNone/>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822D00FD-FB6C-3D45-B2E6-0ED76E3CB0E7}"/>
              </a:ext>
            </a:extLst>
          </p:cNvPr>
          <p:cNvPicPr>
            <a:picLocks noChangeAspect="1"/>
          </p:cNvPicPr>
          <p:nvPr/>
        </p:nvPicPr>
        <p:blipFill>
          <a:blip r:embed="rId4"/>
          <a:stretch>
            <a:fillRect/>
          </a:stretch>
        </p:blipFill>
        <p:spPr>
          <a:xfrm>
            <a:off x="6601960" y="4949774"/>
            <a:ext cx="1828800" cy="1104900"/>
          </a:xfrm>
          <a:prstGeom prst="rect">
            <a:avLst/>
          </a:prstGeom>
        </p:spPr>
      </p:pic>
    </p:spTree>
    <p:extLst>
      <p:ext uri="{BB962C8B-B14F-4D97-AF65-F5344CB8AC3E}">
        <p14:creationId xmlns:p14="http://schemas.microsoft.com/office/powerpoint/2010/main" val="2989701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Containers are:</a:t>
            </a:r>
          </a:p>
        </p:txBody>
      </p:sp>
      <p:sp>
        <p:nvSpPr>
          <p:cNvPr id="6" name="Text Placeholder 5"/>
          <p:cNvSpPr>
            <a:spLocks noGrp="1"/>
          </p:cNvSpPr>
          <p:nvPr>
            <p:ph type="body" sz="quarter" idx="10"/>
          </p:nvPr>
        </p:nvSpPr>
        <p:spPr>
          <a:xfrm>
            <a:off x="528216" y="1196820"/>
            <a:ext cx="5567784" cy="5003486"/>
          </a:xfrm>
        </p:spPr>
        <p:txBody>
          <a:bodyPr/>
          <a:lstStyle/>
          <a:p>
            <a:endParaRPr lang="en-US" dirty="0"/>
          </a:p>
          <a:p>
            <a:pPr marL="342900" lvl="1" indent="-342900">
              <a:buFont typeface="Arial" panose="020B0604020202020204" pitchFamily="34" charset="0"/>
              <a:buChar char="•"/>
            </a:pPr>
            <a:r>
              <a:rPr lang="en-US" sz="1800" dirty="0"/>
              <a:t>Containers use resource isolation features of the Linux Kernel, such as </a:t>
            </a:r>
            <a:r>
              <a:rPr lang="en-US" sz="1800" b="1" dirty="0"/>
              <a:t>control groups</a:t>
            </a:r>
            <a:r>
              <a:rPr lang="en-US" sz="1800" dirty="0"/>
              <a:t> and </a:t>
            </a:r>
            <a:r>
              <a:rPr lang="en-US" sz="1800" b="1" dirty="0"/>
              <a:t>namespaces.</a:t>
            </a:r>
          </a:p>
          <a:p>
            <a:pPr lvl="1"/>
            <a:endParaRPr lang="en-US" sz="1800" b="1" dirty="0"/>
          </a:p>
          <a:p>
            <a:pPr marL="342900" lvl="1" indent="-342900">
              <a:buFont typeface="Arial" panose="020B0604020202020204" pitchFamily="34" charset="0"/>
              <a:buChar char="•"/>
            </a:pPr>
            <a:r>
              <a:rPr lang="en-US" sz="1800" dirty="0"/>
              <a:t>All the process run an share the same kernel used by OS.</a:t>
            </a:r>
          </a:p>
          <a:p>
            <a:pPr lvl="1"/>
            <a:endParaRPr lang="en-US" sz="1800" dirty="0"/>
          </a:p>
          <a:p>
            <a:pPr marL="342900" lvl="1" indent="-342900">
              <a:buFont typeface="Arial" panose="020B0604020202020204" pitchFamily="34" charset="0"/>
              <a:buChar char="•"/>
            </a:pPr>
            <a:r>
              <a:rPr lang="en-US" sz="1800" dirty="0"/>
              <a:t>Containers are an abstraction at the app layer that package code and dependencies together.</a:t>
            </a:r>
          </a:p>
          <a:p>
            <a:pPr lvl="1"/>
            <a:endParaRPr lang="en-US" sz="1800" dirty="0"/>
          </a:p>
          <a:p>
            <a:pPr marL="342900" lvl="1" indent="-342900">
              <a:buFont typeface="Arial" panose="020B0604020202020204" pitchFamily="34" charset="0"/>
              <a:buChar char="•"/>
            </a:pPr>
            <a:r>
              <a:rPr lang="en-US" sz="1800" dirty="0"/>
              <a:t>Containers provide the application and process isolation where one application is completely unaware of the existence of another application.</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i="1" dirty="0"/>
              <a:t>Wrappers around a UNIX process that directly talks to the kernel to request and use the resources.</a:t>
            </a:r>
          </a:p>
        </p:txBody>
      </p:sp>
      <p:pic>
        <p:nvPicPr>
          <p:cNvPr id="15" name="Picture 14">
            <a:extLst>
              <a:ext uri="{FF2B5EF4-FFF2-40B4-BE49-F238E27FC236}">
                <a16:creationId xmlns:a16="http://schemas.microsoft.com/office/drawing/2014/main" id="{DCEEDC18-5166-F143-AF53-03F497485410}"/>
              </a:ext>
            </a:extLst>
          </p:cNvPr>
          <p:cNvPicPr>
            <a:picLocks noChangeAspect="1"/>
          </p:cNvPicPr>
          <p:nvPr/>
        </p:nvPicPr>
        <p:blipFill>
          <a:blip r:embed="rId3"/>
          <a:stretch>
            <a:fillRect/>
          </a:stretch>
        </p:blipFill>
        <p:spPr>
          <a:xfrm>
            <a:off x="6055090" y="1484379"/>
            <a:ext cx="6502400" cy="3149600"/>
          </a:xfrm>
          <a:prstGeom prst="rect">
            <a:avLst/>
          </a:prstGeom>
        </p:spPr>
      </p:pic>
    </p:spTree>
    <p:extLst>
      <p:ext uri="{BB962C8B-B14F-4D97-AF65-F5344CB8AC3E}">
        <p14:creationId xmlns:p14="http://schemas.microsoft.com/office/powerpoint/2010/main" val="342451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IPC facility</a:t>
            </a:r>
            <a:r>
              <a:rPr lang="en-US" dirty="0"/>
              <a:t>: </a:t>
            </a:r>
          </a:p>
        </p:txBody>
      </p:sp>
      <p:sp>
        <p:nvSpPr>
          <p:cNvPr id="6" name="Text Placeholder 5"/>
          <p:cNvSpPr>
            <a:spLocks noGrp="1"/>
          </p:cNvSpPr>
          <p:nvPr>
            <p:ph type="body" sz="quarter" idx="10"/>
          </p:nvPr>
        </p:nvSpPr>
        <p:spPr>
          <a:xfrm>
            <a:off x="762000" y="2279017"/>
            <a:ext cx="5314543" cy="3775657"/>
          </a:xfrm>
        </p:spPr>
        <p:txBody>
          <a:bodyPr vert="horz" lIns="91440" tIns="45720" rIns="91440" bIns="45720" rtlCol="0" anchor="t">
            <a:noAutofit/>
          </a:bodyPr>
          <a:lstStyle/>
          <a:p>
            <a:pPr algn="just"/>
            <a:r>
              <a:rPr lang="en-US" sz="2400" dirty="0">
                <a:latin typeface="Segoe UI Light" panose="020B0502040204020203" pitchFamily="34" charset="0"/>
                <a:cs typeface="Segoe UI Light" panose="020B0502040204020203" pitchFamily="34" charset="0"/>
              </a:rPr>
              <a:t>Processes running inside containers cannot interact directly with the inter-process communications (IPC) facility running on the host system. You can expose the IPC facility on the host to the container, but that is not done by default. Each container has its own IPC facility. </a:t>
            </a:r>
          </a:p>
          <a:p>
            <a:pPr marL="0" indent="0" algn="just">
              <a:buNone/>
            </a:pPr>
            <a:endParaRPr lang="en-US" sz="2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2" name="Picture 1">
            <a:extLst>
              <a:ext uri="{FF2B5EF4-FFF2-40B4-BE49-F238E27FC236}">
                <a16:creationId xmlns:a16="http://schemas.microsoft.com/office/drawing/2014/main" id="{66F3CEE7-136A-D54C-91DE-BE01BF4A4D92}"/>
              </a:ext>
            </a:extLst>
          </p:cNvPr>
          <p:cNvPicPr>
            <a:picLocks noChangeAspect="1"/>
          </p:cNvPicPr>
          <p:nvPr/>
        </p:nvPicPr>
        <p:blipFill>
          <a:blip r:embed="rId4"/>
          <a:stretch>
            <a:fillRect/>
          </a:stretch>
        </p:blipFill>
        <p:spPr>
          <a:xfrm>
            <a:off x="6435499" y="4522098"/>
            <a:ext cx="2265680" cy="2265680"/>
          </a:xfrm>
          <a:prstGeom prst="rect">
            <a:avLst/>
          </a:prstGeom>
        </p:spPr>
      </p:pic>
    </p:spTree>
    <p:extLst>
      <p:ext uri="{BB962C8B-B14F-4D97-AF65-F5344CB8AC3E}">
        <p14:creationId xmlns:p14="http://schemas.microsoft.com/office/powerpoint/2010/main" val="31978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2001" y="803325"/>
            <a:ext cx="5314536" cy="1325563"/>
          </a:xfrm>
        </p:spPr>
        <p:txBody>
          <a:bodyPr vert="horz" lIns="91440" tIns="45720" rIns="91440" bIns="45720" rtlCol="0" anchor="ctr">
            <a:normAutofit/>
          </a:bodyPr>
          <a:lstStyle/>
          <a:p>
            <a:pPr fontAlgn="auto"/>
            <a:r>
              <a:rPr lang="en-US" b="1" dirty="0"/>
              <a:t>Device:</a:t>
            </a:r>
            <a:endParaRPr lang="en-US" dirty="0"/>
          </a:p>
        </p:txBody>
      </p:sp>
      <p:sp>
        <p:nvSpPr>
          <p:cNvPr id="6" name="Text Placeholder 5"/>
          <p:cNvSpPr>
            <a:spLocks noGrp="1"/>
          </p:cNvSpPr>
          <p:nvPr>
            <p:ph type="body" sz="quarter" idx="10"/>
          </p:nvPr>
        </p:nvSpPr>
        <p:spPr>
          <a:xfrm>
            <a:off x="762000" y="2279017"/>
            <a:ext cx="5314543" cy="2069247"/>
          </a:xfrm>
        </p:spPr>
        <p:txBody>
          <a:bodyPr vert="horz" lIns="91440" tIns="45720" rIns="91440" bIns="45720" rtlCol="0" anchor="t">
            <a:noAutofit/>
          </a:bodyPr>
          <a:lstStyle/>
          <a:p>
            <a:r>
              <a:rPr lang="en-US" sz="2500" dirty="0">
                <a:latin typeface="Segoe UI Light" panose="020B0502040204020203" pitchFamily="34" charset="0"/>
                <a:cs typeface="Segoe UI Light" panose="020B0502040204020203" pitchFamily="34" charset="0"/>
              </a:rPr>
              <a:t>Processes inside the container cannot directly see devices on the host system. Again, a special privilege option can be set when the container is run to grant that privilege.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rotWithShape="1">
          <a:blip r:embed="rId3"/>
          <a:srcRect r="376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3" name="Picture 2">
            <a:extLst>
              <a:ext uri="{FF2B5EF4-FFF2-40B4-BE49-F238E27FC236}">
                <a16:creationId xmlns:a16="http://schemas.microsoft.com/office/drawing/2014/main" id="{1DF4C319-74B6-5542-B6F0-08B018133934}"/>
              </a:ext>
            </a:extLst>
          </p:cNvPr>
          <p:cNvPicPr>
            <a:picLocks noChangeAspect="1"/>
          </p:cNvPicPr>
          <p:nvPr/>
        </p:nvPicPr>
        <p:blipFill>
          <a:blip r:embed="rId4"/>
          <a:stretch>
            <a:fillRect/>
          </a:stretch>
        </p:blipFill>
        <p:spPr>
          <a:xfrm>
            <a:off x="10049601" y="4838694"/>
            <a:ext cx="2431959" cy="2431959"/>
          </a:xfrm>
          <a:prstGeom prst="rect">
            <a:avLst/>
          </a:prstGeom>
        </p:spPr>
      </p:pic>
      <p:pic>
        <p:nvPicPr>
          <p:cNvPr id="5" name="Picture 4">
            <a:extLst>
              <a:ext uri="{FF2B5EF4-FFF2-40B4-BE49-F238E27FC236}">
                <a16:creationId xmlns:a16="http://schemas.microsoft.com/office/drawing/2014/main" id="{48EEEB9E-0C42-174F-A6D0-2E7B7BFFE8EA}"/>
              </a:ext>
            </a:extLst>
          </p:cNvPr>
          <p:cNvPicPr>
            <a:picLocks noChangeAspect="1"/>
          </p:cNvPicPr>
          <p:nvPr/>
        </p:nvPicPr>
        <p:blipFill>
          <a:blip r:embed="rId5"/>
          <a:stretch>
            <a:fillRect/>
          </a:stretch>
        </p:blipFill>
        <p:spPr>
          <a:xfrm>
            <a:off x="163423" y="5445073"/>
            <a:ext cx="2425700" cy="1219200"/>
          </a:xfrm>
          <a:prstGeom prst="rect">
            <a:avLst/>
          </a:prstGeom>
        </p:spPr>
      </p:pic>
    </p:spTree>
    <p:extLst>
      <p:ext uri="{BB962C8B-B14F-4D97-AF65-F5344CB8AC3E}">
        <p14:creationId xmlns:p14="http://schemas.microsoft.com/office/powerpoint/2010/main" val="3938053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Docker Images and Containers: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861774"/>
          </a:xfrm>
        </p:spPr>
        <p:txBody>
          <a:bodyPr/>
          <a:lstStyle/>
          <a:p>
            <a:r>
              <a:rPr lang="en-US" dirty="0"/>
              <a:t>Containerization is to gather together all the components an application needs to run in a single, contained unit.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
        <p:nvSpPr>
          <p:cNvPr id="2" name="TextBox 1">
            <a:extLst>
              <a:ext uri="{FF2B5EF4-FFF2-40B4-BE49-F238E27FC236}">
                <a16:creationId xmlns:a16="http://schemas.microsoft.com/office/drawing/2014/main" id="{B4A434BD-3C1C-DC4F-BCC3-F6CBB3739959}"/>
              </a:ext>
            </a:extLst>
          </p:cNvPr>
          <p:cNvSpPr txBox="1"/>
          <p:nvPr/>
        </p:nvSpPr>
        <p:spPr>
          <a:xfrm>
            <a:off x="845820" y="3429000"/>
            <a:ext cx="5509260" cy="307777"/>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Docker unit  is referred to as a Docker image. </a:t>
            </a:r>
          </a:p>
        </p:txBody>
      </p:sp>
    </p:spTree>
    <p:extLst>
      <p:ext uri="{BB962C8B-B14F-4D97-AF65-F5344CB8AC3E}">
        <p14:creationId xmlns:p14="http://schemas.microsoft.com/office/powerpoint/2010/main" val="38871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cs typeface="Calibri" panose="020F0502020204030204" pitchFamily="34" charset="0"/>
              </a:rPr>
              <a:t>What is an image? </a:t>
            </a:r>
            <a:endParaRPr lang="en-US" dirty="0">
              <a:cs typeface="Calibri" panose="020F0502020204030204" pitchFamily="34" charset="0"/>
            </a:endParaRPr>
          </a:p>
        </p:txBody>
      </p:sp>
      <p:sp>
        <p:nvSpPr>
          <p:cNvPr id="6" name="Text Placeholder 5"/>
          <p:cNvSpPr>
            <a:spLocks noGrp="1"/>
          </p:cNvSpPr>
          <p:nvPr>
            <p:ph type="body" sz="quarter" idx="10"/>
          </p:nvPr>
        </p:nvSpPr>
        <p:spPr>
          <a:xfrm>
            <a:off x="539812" y="1686634"/>
            <a:ext cx="11018520" cy="1995098"/>
          </a:xfrm>
        </p:spPr>
        <p:txBody>
          <a:bodyPr/>
          <a:lstStyle/>
          <a:p>
            <a:pPr algn="just"/>
            <a:r>
              <a:rPr lang="en-US" dirty="0">
                <a:latin typeface="Segoe UI Light" panose="020B0502040204020203" pitchFamily="34" charset="0"/>
                <a:cs typeface="Segoe UI Light" panose="020B0502040204020203" pitchFamily="34" charset="0"/>
              </a:rPr>
              <a:t>An image is a static unit that sits in a repository, or the local file system where Docker is installed, and waits to run. When you save a Docker image to a file system, as opposed to storing it in a repository, it is stored as a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That </a:t>
            </a:r>
            <a:r>
              <a:rPr lang="en-US" dirty="0" err="1">
                <a:latin typeface="Segoe UI Light" panose="020B0502040204020203" pitchFamily="34" charset="0"/>
                <a:cs typeface="Segoe UI Light" panose="020B0502040204020203" pitchFamily="34" charset="0"/>
              </a:rPr>
              <a:t>tarball</a:t>
            </a:r>
            <a:r>
              <a:rPr lang="en-US" dirty="0">
                <a:latin typeface="Segoe UI Light" panose="020B0502040204020203" pitchFamily="34" charset="0"/>
                <a:cs typeface="Segoe UI Light" panose="020B0502040204020203" pitchFamily="34" charset="0"/>
              </a:rPr>
              <a:t> can be transported as you would any other file and then imported later to run as a container on your local system running Docker.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004424" y="3429000"/>
            <a:ext cx="2438400" cy="2438400"/>
          </a:xfrm>
          <a:prstGeom prst="rect">
            <a:avLst/>
          </a:prstGeom>
        </p:spPr>
      </p:pic>
    </p:spTree>
    <p:extLst>
      <p:ext uri="{BB962C8B-B14F-4D97-AF65-F5344CB8AC3E}">
        <p14:creationId xmlns:p14="http://schemas.microsoft.com/office/powerpoint/2010/main" val="2408624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615553"/>
          </a:xfrm>
        </p:spPr>
        <p:txBody>
          <a:bodyPr/>
          <a:lstStyle/>
          <a:p>
            <a:r>
              <a:rPr lang="en-US" sz="4000" b="1" dirty="0">
                <a:cs typeface="Calibri" panose="020F0502020204030204" pitchFamily="34" charset="0"/>
              </a:rPr>
              <a:t>Docker container </a:t>
            </a:r>
          </a:p>
        </p:txBody>
      </p:sp>
      <p:sp>
        <p:nvSpPr>
          <p:cNvPr id="6" name="Text Placeholder 5"/>
          <p:cNvSpPr>
            <a:spLocks noGrp="1"/>
          </p:cNvSpPr>
          <p:nvPr>
            <p:ph type="body" sz="quarter" idx="10"/>
          </p:nvPr>
        </p:nvSpPr>
        <p:spPr>
          <a:xfrm>
            <a:off x="539812" y="1686634"/>
            <a:ext cx="11018520" cy="1292662"/>
          </a:xfrm>
        </p:spPr>
        <p:txBody>
          <a:bodyPr/>
          <a:lstStyle/>
          <a:p>
            <a:r>
              <a:rPr lang="en-US" dirty="0"/>
              <a:t>Refers to a running instance of a Docker image. Or, more precisely, an instance of an image that has run, since it may be running, paused, or stopped at the moment. </a:t>
            </a:r>
          </a:p>
        </p:txBody>
      </p:sp>
      <p:pic>
        <p:nvPicPr>
          <p:cNvPr id="4" name="Picture 3">
            <a:extLst>
              <a:ext uri="{FF2B5EF4-FFF2-40B4-BE49-F238E27FC236}">
                <a16:creationId xmlns:a16="http://schemas.microsoft.com/office/drawing/2014/main" id="{E36BAA77-966D-764D-8EAF-EDFFFD10465B}"/>
              </a:ext>
            </a:extLst>
          </p:cNvPr>
          <p:cNvPicPr>
            <a:picLocks noChangeAspect="1"/>
          </p:cNvPicPr>
          <p:nvPr/>
        </p:nvPicPr>
        <p:blipFill>
          <a:blip r:embed="rId3"/>
          <a:stretch>
            <a:fillRect/>
          </a:stretch>
        </p:blipFill>
        <p:spPr>
          <a:xfrm>
            <a:off x="9119932" y="4271957"/>
            <a:ext cx="2438400" cy="2438400"/>
          </a:xfrm>
          <a:prstGeom prst="rect">
            <a:avLst/>
          </a:prstGeom>
        </p:spPr>
      </p:pic>
    </p:spTree>
    <p:extLst>
      <p:ext uri="{BB962C8B-B14F-4D97-AF65-F5344CB8AC3E}">
        <p14:creationId xmlns:p14="http://schemas.microsoft.com/office/powerpoint/2010/main" val="309249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Features of containers</a:t>
            </a:r>
          </a:p>
        </p:txBody>
      </p:sp>
      <p:sp>
        <p:nvSpPr>
          <p:cNvPr id="6" name="Text Placeholder 5"/>
          <p:cNvSpPr>
            <a:spLocks noGrp="1"/>
          </p:cNvSpPr>
          <p:nvPr>
            <p:ph type="body" sz="quarter" idx="10"/>
          </p:nvPr>
        </p:nvSpPr>
        <p:spPr>
          <a:xfrm>
            <a:off x="536048" y="1015777"/>
            <a:ext cx="5567784" cy="6111481"/>
          </a:xfrm>
        </p:spPr>
        <p:txBody>
          <a:bodyPr/>
          <a:lstStyle/>
          <a:p>
            <a:endParaRPr lang="en-US"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Efficiency. </a:t>
            </a:r>
            <a:r>
              <a:rPr lang="en-US" sz="1800" dirty="0">
                <a:latin typeface="Segoe UI Light" panose="020B0502040204020203" pitchFamily="34" charset="0"/>
                <a:cs typeface="Segoe UI Light" panose="020B0502040204020203" pitchFamily="34" charset="0"/>
              </a:rPr>
              <a:t>A virtual machine feels and works like a separate machine. The key advantage is efficient resources usage and isolation from a security standpoint</a:t>
            </a:r>
            <a:endParaRPr lang="en-US" sz="1800" b="1" dirty="0">
              <a:latin typeface="Segoe UI Light" panose="020B0502040204020203" pitchFamily="34" charset="0"/>
              <a:cs typeface="Segoe UI Light" panose="020B0502040204020203" pitchFamily="34" charset="0"/>
            </a:endParaRPr>
          </a:p>
          <a:p>
            <a:pPr lvl="1"/>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Flexibility. </a:t>
            </a:r>
            <a:r>
              <a:rPr lang="en-US" sz="1800" dirty="0">
                <a:latin typeface="Segoe UI Light" panose="020B0502040204020203" pitchFamily="34" charset="0"/>
                <a:cs typeface="Segoe UI Light" panose="020B0502040204020203" pitchFamily="34" charset="0"/>
              </a:rPr>
              <a:t>Resources can be allocated as needed. CPUs, memory, and the like can all be distributed on an initial requirements basis and when needed.</a:t>
            </a:r>
          </a:p>
          <a:p>
            <a:pPr marL="342900" lvl="1" indent="-342900">
              <a:buFont typeface="Arial" panose="020B0604020202020204" pitchFamily="34" charset="0"/>
              <a:buChar char="•"/>
            </a:pPr>
            <a:endParaRPr lang="en-US" sz="1800" b="1"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Lightweight. </a:t>
            </a:r>
            <a:r>
              <a:rPr lang="en-US" sz="1800" dirty="0">
                <a:latin typeface="Segoe UI Light" panose="020B0502040204020203" pitchFamily="34" charset="0"/>
                <a:cs typeface="Segoe UI Light" panose="020B0502040204020203" pitchFamily="34" charset="0"/>
              </a:rPr>
              <a:t>Containers leverage and share the host kernel.</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Interchangeable. </a:t>
            </a:r>
            <a:r>
              <a:rPr lang="en-US" sz="1800" dirty="0">
                <a:latin typeface="Segoe UI Light" panose="020B0502040204020203" pitchFamily="34" charset="0"/>
                <a:cs typeface="Segoe UI Light" panose="020B0502040204020203" pitchFamily="34" charset="0"/>
              </a:rPr>
              <a:t>You can deploy updates and upgrades on-the-fly.</a:t>
            </a:r>
          </a:p>
          <a:p>
            <a:pPr lvl="1"/>
            <a:endParaRPr lang="en-US" sz="1800" dirty="0">
              <a:latin typeface="Segoe UI Light" panose="020B0502040204020203" pitchFamily="34" charset="0"/>
              <a:cs typeface="Segoe UI Light" panose="020B0502040204020203" pitchFamily="34" charset="0"/>
            </a:endParaRPr>
          </a:p>
          <a:p>
            <a:pPr marL="342900" lvl="1" indent="-342900">
              <a:buFont typeface="Arial" panose="020B0604020202020204" pitchFamily="34" charset="0"/>
              <a:buChar char="•"/>
            </a:pPr>
            <a:r>
              <a:rPr lang="en-US" sz="1800" b="1" dirty="0">
                <a:latin typeface="Segoe UI Light" panose="020B0502040204020203" pitchFamily="34" charset="0"/>
                <a:cs typeface="Segoe UI Light" panose="020B0502040204020203" pitchFamily="34" charset="0"/>
              </a:rPr>
              <a:t>Portable.</a:t>
            </a:r>
            <a:r>
              <a:rPr lang="en-US" sz="1800" dirty="0">
                <a:latin typeface="Segoe UI Light" panose="020B0502040204020203" pitchFamily="34" charset="0"/>
                <a:cs typeface="Segoe UI Light" panose="020B0502040204020203" pitchFamily="34" charset="0"/>
              </a:rPr>
              <a:t> You can build locally, deploy to the cloud, and run anywhere</a:t>
            </a:r>
          </a:p>
          <a:p>
            <a:pPr marL="342900" lvl="1" indent="-342900">
              <a:buFont typeface="Arial" panose="020B0604020202020204" pitchFamily="34" charset="0"/>
              <a:buChar char="•"/>
            </a:pPr>
            <a:endParaRPr lang="en-US" sz="2000" dirty="0"/>
          </a:p>
          <a:p>
            <a:pPr lvl="1"/>
            <a:endParaRPr lang="en-US" dirty="0"/>
          </a:p>
          <a:p>
            <a:pPr lvl="2"/>
            <a:endParaRPr lang="en-US" sz="1600" dirty="0"/>
          </a:p>
        </p:txBody>
      </p:sp>
      <p:pic>
        <p:nvPicPr>
          <p:cNvPr id="13" name="Graphic 12">
            <a:extLst>
              <a:ext uri="{FF2B5EF4-FFF2-40B4-BE49-F238E27FC236}">
                <a16:creationId xmlns:a16="http://schemas.microsoft.com/office/drawing/2014/main" id="{6C852E79-BF00-6E4F-A1CC-BC7B53BE516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80518" y="1331761"/>
            <a:ext cx="3851543" cy="3851543"/>
          </a:xfrm>
          <a:prstGeom prst="rect">
            <a:avLst/>
          </a:prstGeom>
        </p:spPr>
      </p:pic>
      <p:sp>
        <p:nvSpPr>
          <p:cNvPr id="14" name="Rectangle 13">
            <a:extLst>
              <a:ext uri="{FF2B5EF4-FFF2-40B4-BE49-F238E27FC236}">
                <a16:creationId xmlns:a16="http://schemas.microsoft.com/office/drawing/2014/main" id="{D3D18D58-6EFB-614C-80E5-2B0A35A34B0D}"/>
              </a:ext>
            </a:extLst>
          </p:cNvPr>
          <p:cNvSpPr/>
          <p:nvPr/>
        </p:nvSpPr>
        <p:spPr>
          <a:xfrm>
            <a:off x="7101321" y="5354771"/>
            <a:ext cx="4769084" cy="923330"/>
          </a:xfrm>
          <a:prstGeom prst="rect">
            <a:avLst/>
          </a:prstGeom>
        </p:spPr>
        <p:txBody>
          <a:bodyPr wrap="square">
            <a:spAutoFit/>
          </a:bodyPr>
          <a:lstStyle/>
          <a:p>
            <a:r>
              <a:rPr lang="en-US" dirty="0">
                <a:latin typeface="Segoe UI Light" panose="020B0502040204020203" pitchFamily="34" charset="0"/>
                <a:cs typeface="Segoe UI Light" panose="020B0502040204020203" pitchFamily="34" charset="0"/>
              </a:rPr>
              <a:t>Wrappers around a UNIX process that directly talks to the kernel to request and use the resources.</a:t>
            </a:r>
          </a:p>
        </p:txBody>
      </p:sp>
    </p:spTree>
    <p:extLst>
      <p:ext uri="{BB962C8B-B14F-4D97-AF65-F5344CB8AC3E}">
        <p14:creationId xmlns:p14="http://schemas.microsoft.com/office/powerpoint/2010/main" val="82144490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FB7393-CC00-144C-B524-0DC36FF45236}"/>
              </a:ext>
            </a:extLst>
          </p:cNvPr>
          <p:cNvSpPr/>
          <p:nvPr/>
        </p:nvSpPr>
        <p:spPr bwMode="auto">
          <a:xfrm>
            <a:off x="321595"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6">
            <a:extLst>
              <a:ext uri="{FF2B5EF4-FFF2-40B4-BE49-F238E27FC236}">
                <a16:creationId xmlns:a16="http://schemas.microsoft.com/office/drawing/2014/main" id="{0EF9FB20-8325-C641-9D36-8B9B26FA4716}"/>
              </a:ext>
            </a:extLst>
          </p:cNvPr>
          <p:cNvSpPr txBox="1">
            <a:spLocks/>
          </p:cNvSpPr>
          <p:nvPr/>
        </p:nvSpPr>
        <p:spPr>
          <a:xfrm>
            <a:off x="364797" y="262845"/>
            <a:ext cx="4639217" cy="522413"/>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Container Architecture</a:t>
            </a:r>
          </a:p>
        </p:txBody>
      </p:sp>
      <p:sp>
        <p:nvSpPr>
          <p:cNvPr id="9" name="Rectangle 8">
            <a:extLst>
              <a:ext uri="{FF2B5EF4-FFF2-40B4-BE49-F238E27FC236}">
                <a16:creationId xmlns:a16="http://schemas.microsoft.com/office/drawing/2014/main" id="{781F61A2-8E91-3F40-B3AC-C3585E96F015}"/>
              </a:ext>
            </a:extLst>
          </p:cNvPr>
          <p:cNvSpPr/>
          <p:nvPr/>
        </p:nvSpPr>
        <p:spPr bwMode="auto">
          <a:xfrm>
            <a:off x="512064"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C64A014-9AE0-E549-BF08-A59FD9D404B7}"/>
              </a:ext>
            </a:extLst>
          </p:cNvPr>
          <p:cNvSpPr/>
          <p:nvPr/>
        </p:nvSpPr>
        <p:spPr bwMode="auto">
          <a:xfrm>
            <a:off x="721096"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6" name="Rectangle 15">
            <a:extLst>
              <a:ext uri="{FF2B5EF4-FFF2-40B4-BE49-F238E27FC236}">
                <a16:creationId xmlns:a16="http://schemas.microsoft.com/office/drawing/2014/main" id="{01603744-2CA9-3446-958C-C496AF860204}"/>
              </a:ext>
            </a:extLst>
          </p:cNvPr>
          <p:cNvSpPr/>
          <p:nvPr/>
        </p:nvSpPr>
        <p:spPr bwMode="auto">
          <a:xfrm>
            <a:off x="2350745"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C2</a:t>
            </a:r>
          </a:p>
        </p:txBody>
      </p:sp>
      <p:sp>
        <p:nvSpPr>
          <p:cNvPr id="18" name="Rectangle 17">
            <a:extLst>
              <a:ext uri="{FF2B5EF4-FFF2-40B4-BE49-F238E27FC236}">
                <a16:creationId xmlns:a16="http://schemas.microsoft.com/office/drawing/2014/main" id="{C997F80F-782B-6D4A-890A-5EAB7AE277FF}"/>
              </a:ext>
            </a:extLst>
          </p:cNvPr>
          <p:cNvSpPr/>
          <p:nvPr/>
        </p:nvSpPr>
        <p:spPr bwMode="auto">
          <a:xfrm>
            <a:off x="3949886"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C3</a:t>
            </a:r>
          </a:p>
        </p:txBody>
      </p:sp>
      <p:sp>
        <p:nvSpPr>
          <p:cNvPr id="19" name="Rectangle 18">
            <a:extLst>
              <a:ext uri="{FF2B5EF4-FFF2-40B4-BE49-F238E27FC236}">
                <a16:creationId xmlns:a16="http://schemas.microsoft.com/office/drawing/2014/main" id="{EC919C42-D867-8D44-82A7-F49DE0E5B95E}"/>
              </a:ext>
            </a:extLst>
          </p:cNvPr>
          <p:cNvSpPr/>
          <p:nvPr/>
        </p:nvSpPr>
        <p:spPr bwMode="auto">
          <a:xfrm>
            <a:off x="591633"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5C6037F2-9930-244B-ADF3-74386600E182}"/>
              </a:ext>
            </a:extLst>
          </p:cNvPr>
          <p:cNvSpPr/>
          <p:nvPr/>
        </p:nvSpPr>
        <p:spPr bwMode="auto">
          <a:xfrm>
            <a:off x="2228248"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D182170-BD52-D740-A041-2635F56AD5B9}"/>
              </a:ext>
            </a:extLst>
          </p:cNvPr>
          <p:cNvSpPr/>
          <p:nvPr/>
        </p:nvSpPr>
        <p:spPr bwMode="auto">
          <a:xfrm>
            <a:off x="3816578"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EA48717-04B2-D347-A923-A6B24BFDE1A6}"/>
              </a:ext>
            </a:extLst>
          </p:cNvPr>
          <p:cNvSpPr/>
          <p:nvPr/>
        </p:nvSpPr>
        <p:spPr bwMode="auto">
          <a:xfrm>
            <a:off x="591633"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Container Engine</a:t>
            </a:r>
          </a:p>
        </p:txBody>
      </p:sp>
      <p:sp>
        <p:nvSpPr>
          <p:cNvPr id="23" name="Rectangle 22">
            <a:extLst>
              <a:ext uri="{FF2B5EF4-FFF2-40B4-BE49-F238E27FC236}">
                <a16:creationId xmlns:a16="http://schemas.microsoft.com/office/drawing/2014/main" id="{C917A8DA-713A-B04A-B2B1-F6ECBAC5D03F}"/>
              </a:ext>
            </a:extLst>
          </p:cNvPr>
          <p:cNvSpPr/>
          <p:nvPr/>
        </p:nvSpPr>
        <p:spPr bwMode="auto">
          <a:xfrm>
            <a:off x="602677"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24" name="Rectangle 23">
            <a:extLst>
              <a:ext uri="{FF2B5EF4-FFF2-40B4-BE49-F238E27FC236}">
                <a16:creationId xmlns:a16="http://schemas.microsoft.com/office/drawing/2014/main" id="{881A3773-7588-1F4E-BF18-95A1EAECC988}"/>
              </a:ext>
            </a:extLst>
          </p:cNvPr>
          <p:cNvSpPr/>
          <p:nvPr/>
        </p:nvSpPr>
        <p:spPr bwMode="auto">
          <a:xfrm>
            <a:off x="615775"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25" name="Rectangle 24">
            <a:extLst>
              <a:ext uri="{FF2B5EF4-FFF2-40B4-BE49-F238E27FC236}">
                <a16:creationId xmlns:a16="http://schemas.microsoft.com/office/drawing/2014/main" id="{89E748A7-4FB5-C34F-BD63-35F20DAF6F8B}"/>
              </a:ext>
            </a:extLst>
          </p:cNvPr>
          <p:cNvSpPr/>
          <p:nvPr/>
        </p:nvSpPr>
        <p:spPr bwMode="auto">
          <a:xfrm>
            <a:off x="7210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6" name="Rectangle 25">
            <a:extLst>
              <a:ext uri="{FF2B5EF4-FFF2-40B4-BE49-F238E27FC236}">
                <a16:creationId xmlns:a16="http://schemas.microsoft.com/office/drawing/2014/main" id="{C176F3EC-00D0-934F-BB80-B25A96C0CD99}"/>
              </a:ext>
            </a:extLst>
          </p:cNvPr>
          <p:cNvSpPr/>
          <p:nvPr/>
        </p:nvSpPr>
        <p:spPr bwMode="auto">
          <a:xfrm>
            <a:off x="236917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7" name="Rectangle 26">
            <a:extLst>
              <a:ext uri="{FF2B5EF4-FFF2-40B4-BE49-F238E27FC236}">
                <a16:creationId xmlns:a16="http://schemas.microsoft.com/office/drawing/2014/main" id="{BB3DC2A2-B058-9C4F-94EE-FBE1AADBB3C0}"/>
              </a:ext>
            </a:extLst>
          </p:cNvPr>
          <p:cNvSpPr/>
          <p:nvPr/>
        </p:nvSpPr>
        <p:spPr bwMode="auto">
          <a:xfrm>
            <a:off x="3968318"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28" name="Rectangle 27">
            <a:extLst>
              <a:ext uri="{FF2B5EF4-FFF2-40B4-BE49-F238E27FC236}">
                <a16:creationId xmlns:a16="http://schemas.microsoft.com/office/drawing/2014/main" id="{4469A93D-5B5F-8348-85FF-3530A4868D1A}"/>
              </a:ext>
            </a:extLst>
          </p:cNvPr>
          <p:cNvSpPr/>
          <p:nvPr/>
        </p:nvSpPr>
        <p:spPr bwMode="auto">
          <a:xfrm>
            <a:off x="721096"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1" name="Rectangle 30">
            <a:extLst>
              <a:ext uri="{FF2B5EF4-FFF2-40B4-BE49-F238E27FC236}">
                <a16:creationId xmlns:a16="http://schemas.microsoft.com/office/drawing/2014/main" id="{9739AA66-5A65-4143-98DA-5803AE50D51A}"/>
              </a:ext>
            </a:extLst>
          </p:cNvPr>
          <p:cNvSpPr/>
          <p:nvPr/>
        </p:nvSpPr>
        <p:spPr bwMode="auto">
          <a:xfrm>
            <a:off x="2359383"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2" name="Rectangle 31">
            <a:extLst>
              <a:ext uri="{FF2B5EF4-FFF2-40B4-BE49-F238E27FC236}">
                <a16:creationId xmlns:a16="http://schemas.microsoft.com/office/drawing/2014/main" id="{B86B5D3F-8F19-674C-BF19-A74712979E93}"/>
              </a:ext>
            </a:extLst>
          </p:cNvPr>
          <p:cNvSpPr/>
          <p:nvPr/>
        </p:nvSpPr>
        <p:spPr bwMode="auto">
          <a:xfrm>
            <a:off x="39591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Dependencies</a:t>
            </a:r>
          </a:p>
        </p:txBody>
      </p:sp>
      <p:sp>
        <p:nvSpPr>
          <p:cNvPr id="34" name="Rectangle 33">
            <a:extLst>
              <a:ext uri="{FF2B5EF4-FFF2-40B4-BE49-F238E27FC236}">
                <a16:creationId xmlns:a16="http://schemas.microsoft.com/office/drawing/2014/main" id="{62316455-DD14-0D44-964C-A90AC4F1C423}"/>
              </a:ext>
            </a:extLst>
          </p:cNvPr>
          <p:cNvSpPr/>
          <p:nvPr/>
        </p:nvSpPr>
        <p:spPr bwMode="auto">
          <a:xfrm>
            <a:off x="6556914" y="733722"/>
            <a:ext cx="5201381" cy="57790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DEFC3F7-09CD-374A-8A95-1F19435AD7C1}"/>
              </a:ext>
            </a:extLst>
          </p:cNvPr>
          <p:cNvSpPr/>
          <p:nvPr/>
        </p:nvSpPr>
        <p:spPr bwMode="auto">
          <a:xfrm>
            <a:off x="6747383" y="982983"/>
            <a:ext cx="4864608" cy="5280485"/>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D1A2872F-4FE3-E44D-ACE3-F37ACD5FF561}"/>
              </a:ext>
            </a:extLst>
          </p:cNvPr>
          <p:cNvSpPr/>
          <p:nvPr/>
        </p:nvSpPr>
        <p:spPr bwMode="auto">
          <a:xfrm>
            <a:off x="6956415" y="1450528"/>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1</a:t>
            </a:r>
          </a:p>
        </p:txBody>
      </p:sp>
      <p:sp>
        <p:nvSpPr>
          <p:cNvPr id="37" name="Rectangle 36">
            <a:extLst>
              <a:ext uri="{FF2B5EF4-FFF2-40B4-BE49-F238E27FC236}">
                <a16:creationId xmlns:a16="http://schemas.microsoft.com/office/drawing/2014/main" id="{38FCC70C-0AA0-3B45-865C-2D3ED25F778C}"/>
              </a:ext>
            </a:extLst>
          </p:cNvPr>
          <p:cNvSpPr/>
          <p:nvPr/>
        </p:nvSpPr>
        <p:spPr bwMode="auto">
          <a:xfrm>
            <a:off x="8586064" y="1450527"/>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2</a:t>
            </a:r>
          </a:p>
        </p:txBody>
      </p:sp>
      <p:sp>
        <p:nvSpPr>
          <p:cNvPr id="38" name="Rectangle 37">
            <a:extLst>
              <a:ext uri="{FF2B5EF4-FFF2-40B4-BE49-F238E27FC236}">
                <a16:creationId xmlns:a16="http://schemas.microsoft.com/office/drawing/2014/main" id="{525AFB99-88CD-8C4B-8529-4BFF301838F6}"/>
              </a:ext>
            </a:extLst>
          </p:cNvPr>
          <p:cNvSpPr/>
          <p:nvPr/>
        </p:nvSpPr>
        <p:spPr bwMode="auto">
          <a:xfrm>
            <a:off x="10185205" y="1450526"/>
            <a:ext cx="1170432" cy="4397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VM 3</a:t>
            </a:r>
          </a:p>
        </p:txBody>
      </p:sp>
      <p:sp>
        <p:nvSpPr>
          <p:cNvPr id="39" name="Rectangle 38">
            <a:extLst>
              <a:ext uri="{FF2B5EF4-FFF2-40B4-BE49-F238E27FC236}">
                <a16:creationId xmlns:a16="http://schemas.microsoft.com/office/drawing/2014/main" id="{153C9A5A-CDBB-D34E-B859-9D3F055B6669}"/>
              </a:ext>
            </a:extLst>
          </p:cNvPr>
          <p:cNvSpPr/>
          <p:nvPr/>
        </p:nvSpPr>
        <p:spPr bwMode="auto">
          <a:xfrm>
            <a:off x="6826952"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C8AF308-DBF1-4344-B100-F704000738DC}"/>
              </a:ext>
            </a:extLst>
          </p:cNvPr>
          <p:cNvSpPr/>
          <p:nvPr/>
        </p:nvSpPr>
        <p:spPr bwMode="auto">
          <a:xfrm>
            <a:off x="8463567" y="2042011"/>
            <a:ext cx="1414271" cy="26884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86E96F3B-CC9B-0B4B-8458-5286DE29B3C6}"/>
              </a:ext>
            </a:extLst>
          </p:cNvPr>
          <p:cNvSpPr/>
          <p:nvPr/>
        </p:nvSpPr>
        <p:spPr bwMode="auto">
          <a:xfrm>
            <a:off x="10051897" y="2042011"/>
            <a:ext cx="1414271" cy="26884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D4303EC-B3E0-B245-9CF6-C7816F3CB32D}"/>
              </a:ext>
            </a:extLst>
          </p:cNvPr>
          <p:cNvSpPr/>
          <p:nvPr/>
        </p:nvSpPr>
        <p:spPr bwMode="auto">
          <a:xfrm>
            <a:off x="6826952" y="4800769"/>
            <a:ext cx="4639216" cy="439755"/>
          </a:xfrm>
          <a:prstGeom prst="rect">
            <a:avLst/>
          </a:prstGeom>
          <a:solidFill>
            <a:srgbClr val="4FE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lumMod val="50000"/>
                  </a:schemeClr>
                </a:solidFill>
                <a:ea typeface="Segoe UI" pitchFamily="34" charset="0"/>
                <a:cs typeface="Segoe UI" pitchFamily="34" charset="0"/>
              </a:rPr>
              <a:t>Hypervisor</a:t>
            </a:r>
          </a:p>
        </p:txBody>
      </p:sp>
      <p:sp>
        <p:nvSpPr>
          <p:cNvPr id="43" name="Rectangle 42">
            <a:extLst>
              <a:ext uri="{FF2B5EF4-FFF2-40B4-BE49-F238E27FC236}">
                <a16:creationId xmlns:a16="http://schemas.microsoft.com/office/drawing/2014/main" id="{BC3C7FA4-5E18-BD47-91B8-B17A1F2E4E7E}"/>
              </a:ext>
            </a:extLst>
          </p:cNvPr>
          <p:cNvSpPr/>
          <p:nvPr/>
        </p:nvSpPr>
        <p:spPr bwMode="auto">
          <a:xfrm>
            <a:off x="6837996" y="5286536"/>
            <a:ext cx="4639216" cy="43975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Host OS</a:t>
            </a:r>
          </a:p>
        </p:txBody>
      </p:sp>
      <p:sp>
        <p:nvSpPr>
          <p:cNvPr id="44" name="Rectangle 43">
            <a:extLst>
              <a:ext uri="{FF2B5EF4-FFF2-40B4-BE49-F238E27FC236}">
                <a16:creationId xmlns:a16="http://schemas.microsoft.com/office/drawing/2014/main" id="{942012CF-A2C1-544A-B408-EDA8CF936642}"/>
              </a:ext>
            </a:extLst>
          </p:cNvPr>
          <p:cNvSpPr/>
          <p:nvPr/>
        </p:nvSpPr>
        <p:spPr bwMode="auto">
          <a:xfrm>
            <a:off x="6851094" y="5772303"/>
            <a:ext cx="4639216" cy="439755"/>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Server Infrastructure</a:t>
            </a:r>
          </a:p>
        </p:txBody>
      </p:sp>
      <p:sp>
        <p:nvSpPr>
          <p:cNvPr id="45" name="Rectangle 44">
            <a:extLst>
              <a:ext uri="{FF2B5EF4-FFF2-40B4-BE49-F238E27FC236}">
                <a16:creationId xmlns:a16="http://schemas.microsoft.com/office/drawing/2014/main" id="{87FC11E5-8566-0045-8413-ABF4E3EB7F56}"/>
              </a:ext>
            </a:extLst>
          </p:cNvPr>
          <p:cNvSpPr/>
          <p:nvPr/>
        </p:nvSpPr>
        <p:spPr bwMode="auto">
          <a:xfrm>
            <a:off x="6956415"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6" name="Rectangle 45">
            <a:extLst>
              <a:ext uri="{FF2B5EF4-FFF2-40B4-BE49-F238E27FC236}">
                <a16:creationId xmlns:a16="http://schemas.microsoft.com/office/drawing/2014/main" id="{28CBDFED-1C62-B342-8120-55F71734601D}"/>
              </a:ext>
            </a:extLst>
          </p:cNvPr>
          <p:cNvSpPr/>
          <p:nvPr/>
        </p:nvSpPr>
        <p:spPr bwMode="auto">
          <a:xfrm>
            <a:off x="8604496"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7" name="Rectangle 46">
            <a:extLst>
              <a:ext uri="{FF2B5EF4-FFF2-40B4-BE49-F238E27FC236}">
                <a16:creationId xmlns:a16="http://schemas.microsoft.com/office/drawing/2014/main" id="{92FBC5D8-8789-6A4E-85F7-421105547476}"/>
              </a:ext>
            </a:extLst>
          </p:cNvPr>
          <p:cNvSpPr/>
          <p:nvPr/>
        </p:nvSpPr>
        <p:spPr bwMode="auto">
          <a:xfrm>
            <a:off x="10203637" y="2181877"/>
            <a:ext cx="1152000" cy="1152000"/>
          </a:xfrm>
          <a:prstGeom prst="rect">
            <a:avLst/>
          </a:prstGeom>
          <a:solidFill>
            <a:srgbClr val="00205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App</a:t>
            </a:r>
          </a:p>
        </p:txBody>
      </p:sp>
      <p:sp>
        <p:nvSpPr>
          <p:cNvPr id="48" name="Rectangle 47">
            <a:extLst>
              <a:ext uri="{FF2B5EF4-FFF2-40B4-BE49-F238E27FC236}">
                <a16:creationId xmlns:a16="http://schemas.microsoft.com/office/drawing/2014/main" id="{570D918E-988A-AB43-8215-5AD9053EF30B}"/>
              </a:ext>
            </a:extLst>
          </p:cNvPr>
          <p:cNvSpPr/>
          <p:nvPr/>
        </p:nvSpPr>
        <p:spPr bwMode="auto">
          <a:xfrm>
            <a:off x="6956415"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49" name="Rectangle 48">
            <a:extLst>
              <a:ext uri="{FF2B5EF4-FFF2-40B4-BE49-F238E27FC236}">
                <a16:creationId xmlns:a16="http://schemas.microsoft.com/office/drawing/2014/main" id="{69AEC246-2C0E-E64F-BF80-5BC4DECA2077}"/>
              </a:ext>
            </a:extLst>
          </p:cNvPr>
          <p:cNvSpPr/>
          <p:nvPr/>
        </p:nvSpPr>
        <p:spPr bwMode="auto">
          <a:xfrm>
            <a:off x="8594702"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0" name="Rectangle 49">
            <a:extLst>
              <a:ext uri="{FF2B5EF4-FFF2-40B4-BE49-F238E27FC236}">
                <a16:creationId xmlns:a16="http://schemas.microsoft.com/office/drawing/2014/main" id="{21E24218-4C5D-4949-A2A7-02C067069F42}"/>
              </a:ext>
            </a:extLst>
          </p:cNvPr>
          <p:cNvSpPr/>
          <p:nvPr/>
        </p:nvSpPr>
        <p:spPr bwMode="auto">
          <a:xfrm>
            <a:off x="10194421" y="3329460"/>
            <a:ext cx="1152000" cy="1152000"/>
          </a:xfrm>
          <a:prstGeom prst="rect">
            <a:avLst/>
          </a:prstGeom>
          <a:solidFill>
            <a:srgbClr val="7373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b="1" dirty="0">
                <a:gradFill>
                  <a:gsLst>
                    <a:gs pos="0">
                      <a:srgbClr val="FFFFFF"/>
                    </a:gs>
                    <a:gs pos="100000">
                      <a:srgbClr val="FFFFFF"/>
                    </a:gs>
                  </a:gsLst>
                  <a:lin ang="5400000" scaled="0"/>
                </a:gradFill>
                <a:ea typeface="Segoe UI" pitchFamily="34" charset="0"/>
                <a:cs typeface="Segoe UI" pitchFamily="34" charset="0"/>
              </a:rPr>
              <a:t>Guest OS</a:t>
            </a:r>
          </a:p>
        </p:txBody>
      </p:sp>
      <p:sp>
        <p:nvSpPr>
          <p:cNvPr id="51" name="Title 16">
            <a:extLst>
              <a:ext uri="{FF2B5EF4-FFF2-40B4-BE49-F238E27FC236}">
                <a16:creationId xmlns:a16="http://schemas.microsoft.com/office/drawing/2014/main" id="{24C57CD3-2657-D74D-A406-D9AA702A90ED}"/>
              </a:ext>
            </a:extLst>
          </p:cNvPr>
          <p:cNvSpPr txBox="1">
            <a:spLocks/>
          </p:cNvSpPr>
          <p:nvPr/>
        </p:nvSpPr>
        <p:spPr>
          <a:xfrm>
            <a:off x="6177478" y="262846"/>
            <a:ext cx="4639217" cy="568408"/>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dirty="0"/>
              <a:t>Virtual Machine Architecture</a:t>
            </a:r>
          </a:p>
        </p:txBody>
      </p:sp>
    </p:spTree>
    <p:extLst>
      <p:ext uri="{BB962C8B-B14F-4D97-AF65-F5344CB8AC3E}">
        <p14:creationId xmlns:p14="http://schemas.microsoft.com/office/powerpoint/2010/main" val="7700069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BAC1C5-0D33-4711-9DFA-ABAFF1178BC1}"/>
              </a:ext>
            </a:extLst>
          </p:cNvPr>
          <p:cNvSpPr>
            <a:spLocks noGrp="1"/>
          </p:cNvSpPr>
          <p:nvPr>
            <p:ph type="title"/>
          </p:nvPr>
        </p:nvSpPr>
        <p:spPr/>
        <p:txBody>
          <a:bodyPr/>
          <a:lstStyle/>
          <a:p>
            <a:pPr lvl="0"/>
            <a:r>
              <a:rPr lang="en-US" dirty="0"/>
              <a:t>Why should you use containers?</a:t>
            </a:r>
          </a:p>
        </p:txBody>
      </p:sp>
      <p:pic>
        <p:nvPicPr>
          <p:cNvPr id="3" name="Graphic 2">
            <a:extLst>
              <a:ext uri="{FF2B5EF4-FFF2-40B4-BE49-F238E27FC236}">
                <a16:creationId xmlns:a16="http://schemas.microsoft.com/office/drawing/2014/main" id="{61B12A6C-0314-B541-9084-EAF84F46ED2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41311" y="911340"/>
            <a:ext cx="5035320" cy="5035320"/>
          </a:xfrm>
          <a:prstGeom prst="rect">
            <a:avLst/>
          </a:prstGeom>
        </p:spPr>
      </p:pic>
    </p:spTree>
    <p:extLst>
      <p:ext uri="{BB962C8B-B14F-4D97-AF65-F5344CB8AC3E}">
        <p14:creationId xmlns:p14="http://schemas.microsoft.com/office/powerpoint/2010/main" val="56412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9192786-C07D-42EF-BD4B-F77E4D5FD773}"/>
              </a:ext>
            </a:extLst>
          </p:cNvPr>
          <p:cNvSpPr/>
          <p:nvPr/>
        </p:nvSpPr>
        <p:spPr bwMode="auto">
          <a:xfrm>
            <a:off x="5705796" y="2536985"/>
            <a:ext cx="1811718" cy="3753016"/>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 name="Rectangle: Rounded Corners 11">
            <a:extLst>
              <a:ext uri="{FF2B5EF4-FFF2-40B4-BE49-F238E27FC236}">
                <a16:creationId xmlns:a16="http://schemas.microsoft.com/office/drawing/2014/main" id="{5DCB9AA2-6E3F-4B67-A1B9-68FB39DD8633}"/>
              </a:ext>
            </a:extLst>
          </p:cNvPr>
          <p:cNvSpPr/>
          <p:nvPr/>
        </p:nvSpPr>
        <p:spPr bwMode="auto">
          <a:xfrm>
            <a:off x="7983733" y="2536984"/>
            <a:ext cx="3790672" cy="3791343"/>
          </a:xfrm>
          <a:prstGeom prst="roundRect">
            <a:avLst>
              <a:gd name="adj" fmla="val 3125"/>
            </a:avLst>
          </a:prstGeom>
          <a:solidFill>
            <a:srgbClr val="FCFDFE">
              <a:alpha val="1000"/>
            </a:srgbClr>
          </a:solid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5E76E841-C427-4FC8-95B2-AC8DF2F9D17D}"/>
              </a:ext>
            </a:extLst>
          </p:cNvPr>
          <p:cNvSpPr/>
          <p:nvPr/>
        </p:nvSpPr>
        <p:spPr>
          <a:xfrm>
            <a:off x="5882815" y="450684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 name="Rectangle: Rounded Corners 13">
            <a:extLst>
              <a:ext uri="{FF2B5EF4-FFF2-40B4-BE49-F238E27FC236}">
                <a16:creationId xmlns:a16="http://schemas.microsoft.com/office/drawing/2014/main" id="{29395C21-1E38-4219-BFED-80CD23486C23}"/>
              </a:ext>
            </a:extLst>
          </p:cNvPr>
          <p:cNvSpPr/>
          <p:nvPr/>
        </p:nvSpPr>
        <p:spPr>
          <a:xfrm>
            <a:off x="5882815" y="5093917"/>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3BEBF19A-F8E5-449A-9EAA-171AC068DEBE}"/>
              </a:ext>
            </a:extLst>
          </p:cNvPr>
          <p:cNvSpPr/>
          <p:nvPr/>
        </p:nvSpPr>
        <p:spPr>
          <a:xfrm>
            <a:off x="5882815" y="5685323"/>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8C99BA99-9062-402B-BDB2-CD7C678D6248}"/>
              </a:ext>
            </a:extLst>
          </p:cNvPr>
          <p:cNvSpPr/>
          <p:nvPr/>
        </p:nvSpPr>
        <p:spPr>
          <a:xfrm>
            <a:off x="5882815" y="3924104"/>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 name="Oval 16">
            <a:extLst>
              <a:ext uri="{FF2B5EF4-FFF2-40B4-BE49-F238E27FC236}">
                <a16:creationId xmlns:a16="http://schemas.microsoft.com/office/drawing/2014/main" id="{D5D5D03D-BEFF-4022-B729-49ABA0BAB253}"/>
              </a:ext>
            </a:extLst>
          </p:cNvPr>
          <p:cNvSpPr/>
          <p:nvPr/>
        </p:nvSpPr>
        <p:spPr>
          <a:xfrm>
            <a:off x="8720907" y="3894869"/>
            <a:ext cx="2239299" cy="2239299"/>
          </a:xfrm>
          <a:prstGeom prst="ellipse">
            <a:avLst/>
          </a:prstGeom>
          <a:noFill/>
          <a:ln w="38100" cap="flat" cmpd="sng" algn="ctr">
            <a:solidFill>
              <a:srgbClr val="0078D7"/>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9C011A7D-573A-41A1-AD6D-56D79521033E}"/>
              </a:ext>
            </a:extLst>
          </p:cNvPr>
          <p:cNvSpPr/>
          <p:nvPr/>
        </p:nvSpPr>
        <p:spPr>
          <a:xfrm>
            <a:off x="10069835"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 name="Oval 18">
            <a:extLst>
              <a:ext uri="{FF2B5EF4-FFF2-40B4-BE49-F238E27FC236}">
                <a16:creationId xmlns:a16="http://schemas.microsoft.com/office/drawing/2014/main" id="{14F8433D-F657-4504-836E-BCFD11481B09}"/>
              </a:ext>
            </a:extLst>
          </p:cNvPr>
          <p:cNvSpPr/>
          <p:nvPr/>
        </p:nvSpPr>
        <p:spPr>
          <a:xfrm>
            <a:off x="10134831"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C2E657AA-FFA5-4153-A79B-6BB6E24F0F42}"/>
              </a:ext>
            </a:extLst>
          </p:cNvPr>
          <p:cNvSpPr/>
          <p:nvPr/>
        </p:nvSpPr>
        <p:spPr>
          <a:xfrm>
            <a:off x="11083765"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1D38DDC1-E4BD-46B3-BC4B-5C4A8177CAB6}"/>
              </a:ext>
            </a:extLst>
          </p:cNvPr>
          <p:cNvSpPr/>
          <p:nvPr/>
        </p:nvSpPr>
        <p:spPr>
          <a:xfrm>
            <a:off x="11083765"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E618756D-65F7-47D4-AEEB-E55A8FF2CDCF}"/>
              </a:ext>
            </a:extLst>
          </p:cNvPr>
          <p:cNvSpPr/>
          <p:nvPr/>
        </p:nvSpPr>
        <p:spPr>
          <a:xfrm>
            <a:off x="11083765"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253F0B90-4C67-4DD0-8B92-776255E046DB}"/>
              </a:ext>
            </a:extLst>
          </p:cNvPr>
          <p:cNvSpPr/>
          <p:nvPr/>
        </p:nvSpPr>
        <p:spPr>
          <a:xfrm>
            <a:off x="10069835"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4" name="Oval 23">
            <a:extLst>
              <a:ext uri="{FF2B5EF4-FFF2-40B4-BE49-F238E27FC236}">
                <a16:creationId xmlns:a16="http://schemas.microsoft.com/office/drawing/2014/main" id="{9A273B65-A021-4F52-8593-8138F837517A}"/>
              </a:ext>
            </a:extLst>
          </p:cNvPr>
          <p:cNvSpPr/>
          <p:nvPr/>
        </p:nvSpPr>
        <p:spPr>
          <a:xfrm>
            <a:off x="10134831"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5" name="Rectangle: Rounded Corners 24">
            <a:extLst>
              <a:ext uri="{FF2B5EF4-FFF2-40B4-BE49-F238E27FC236}">
                <a16:creationId xmlns:a16="http://schemas.microsoft.com/office/drawing/2014/main" id="{8697B97C-CCE4-41AB-B92B-B60219917E9D}"/>
              </a:ext>
            </a:extLst>
          </p:cNvPr>
          <p:cNvSpPr/>
          <p:nvPr/>
        </p:nvSpPr>
        <p:spPr>
          <a:xfrm>
            <a:off x="11083765"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6" name="Rectangle: Rounded Corners 25">
            <a:extLst>
              <a:ext uri="{FF2B5EF4-FFF2-40B4-BE49-F238E27FC236}">
                <a16:creationId xmlns:a16="http://schemas.microsoft.com/office/drawing/2014/main" id="{43C04DE2-41BD-45F9-9507-CDAD7D587937}"/>
              </a:ext>
            </a:extLst>
          </p:cNvPr>
          <p:cNvSpPr/>
          <p:nvPr/>
        </p:nvSpPr>
        <p:spPr>
          <a:xfrm>
            <a:off x="11083765"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 name="Rectangle: Rounded Corners 26">
            <a:extLst>
              <a:ext uri="{FF2B5EF4-FFF2-40B4-BE49-F238E27FC236}">
                <a16:creationId xmlns:a16="http://schemas.microsoft.com/office/drawing/2014/main" id="{9F8A3B30-CC80-431A-ACC3-CCAB058A6EA5}"/>
              </a:ext>
            </a:extLst>
          </p:cNvPr>
          <p:cNvSpPr/>
          <p:nvPr/>
        </p:nvSpPr>
        <p:spPr>
          <a:xfrm>
            <a:off x="11083765"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 name="Rectangle: Rounded Corners 27">
            <a:extLst>
              <a:ext uri="{FF2B5EF4-FFF2-40B4-BE49-F238E27FC236}">
                <a16:creationId xmlns:a16="http://schemas.microsoft.com/office/drawing/2014/main" id="{A46996E1-4FD6-439F-A71E-A239B92A52E8}"/>
              </a:ext>
            </a:extLst>
          </p:cNvPr>
          <p:cNvSpPr/>
          <p:nvPr/>
        </p:nvSpPr>
        <p:spPr>
          <a:xfrm>
            <a:off x="8188007" y="512396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Oval 28">
            <a:extLst>
              <a:ext uri="{FF2B5EF4-FFF2-40B4-BE49-F238E27FC236}">
                <a16:creationId xmlns:a16="http://schemas.microsoft.com/office/drawing/2014/main" id="{A3224795-897F-4A55-9161-50768584D8C2}"/>
              </a:ext>
            </a:extLst>
          </p:cNvPr>
          <p:cNvSpPr/>
          <p:nvPr/>
        </p:nvSpPr>
        <p:spPr>
          <a:xfrm>
            <a:off x="8253004" y="5392614"/>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65AB714A-BDB3-4FD2-8266-C23E33DD5F45}"/>
              </a:ext>
            </a:extLst>
          </p:cNvPr>
          <p:cNvSpPr/>
          <p:nvPr/>
        </p:nvSpPr>
        <p:spPr>
          <a:xfrm>
            <a:off x="9201938" y="53599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1D377283-F4EE-42A1-8E41-40C1016A44A0}"/>
              </a:ext>
            </a:extLst>
          </p:cNvPr>
          <p:cNvSpPr/>
          <p:nvPr/>
        </p:nvSpPr>
        <p:spPr>
          <a:xfrm>
            <a:off x="9201938" y="548799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50B9572D-38F0-4C9B-8AF7-CF2F930BEB0C}"/>
              </a:ext>
            </a:extLst>
          </p:cNvPr>
          <p:cNvSpPr/>
          <p:nvPr/>
        </p:nvSpPr>
        <p:spPr>
          <a:xfrm>
            <a:off x="9201938" y="54239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D6048054-AC85-49BD-81DC-6A6F1408BE62}"/>
              </a:ext>
            </a:extLst>
          </p:cNvPr>
          <p:cNvSpPr/>
          <p:nvPr/>
        </p:nvSpPr>
        <p:spPr>
          <a:xfrm>
            <a:off x="8188007" y="445275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Oval 33">
            <a:extLst>
              <a:ext uri="{FF2B5EF4-FFF2-40B4-BE49-F238E27FC236}">
                <a16:creationId xmlns:a16="http://schemas.microsoft.com/office/drawing/2014/main" id="{D8D20E8E-4414-4604-AE48-2E242A008D1B}"/>
              </a:ext>
            </a:extLst>
          </p:cNvPr>
          <p:cNvSpPr/>
          <p:nvPr/>
        </p:nvSpPr>
        <p:spPr>
          <a:xfrm>
            <a:off x="8253004" y="472140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656B3D9F-F986-4A15-91FB-B5E11946841B}"/>
              </a:ext>
            </a:extLst>
          </p:cNvPr>
          <p:cNvSpPr/>
          <p:nvPr/>
        </p:nvSpPr>
        <p:spPr>
          <a:xfrm>
            <a:off x="9201938" y="468870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3FF17336-9CC2-4D6A-8BB9-172BB0E851CE}"/>
              </a:ext>
            </a:extLst>
          </p:cNvPr>
          <p:cNvSpPr/>
          <p:nvPr/>
        </p:nvSpPr>
        <p:spPr>
          <a:xfrm>
            <a:off x="9201938" y="481678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 name="Rectangle: Rounded Corners 36">
            <a:extLst>
              <a:ext uri="{FF2B5EF4-FFF2-40B4-BE49-F238E27FC236}">
                <a16:creationId xmlns:a16="http://schemas.microsoft.com/office/drawing/2014/main" id="{380E7273-A4D3-41AA-A76E-D8F5C0BF7B2F}"/>
              </a:ext>
            </a:extLst>
          </p:cNvPr>
          <p:cNvSpPr/>
          <p:nvPr/>
        </p:nvSpPr>
        <p:spPr>
          <a:xfrm>
            <a:off x="9201938" y="475274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E5AE90B-A336-4BC7-BE16-B9C09388B5BE}"/>
              </a:ext>
            </a:extLst>
          </p:cNvPr>
          <p:cNvSpPr/>
          <p:nvPr/>
        </p:nvSpPr>
        <p:spPr>
          <a:xfrm>
            <a:off x="6126586" y="2026078"/>
            <a:ext cx="970138"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Monolithic</a:t>
            </a:r>
          </a:p>
        </p:txBody>
      </p:sp>
      <p:grpSp>
        <p:nvGrpSpPr>
          <p:cNvPr id="39" name="Group 38">
            <a:extLst>
              <a:ext uri="{FF2B5EF4-FFF2-40B4-BE49-F238E27FC236}">
                <a16:creationId xmlns:a16="http://schemas.microsoft.com/office/drawing/2014/main" id="{B0E072E1-F7B0-45BF-B31B-19832668F178}"/>
              </a:ext>
            </a:extLst>
          </p:cNvPr>
          <p:cNvGrpSpPr/>
          <p:nvPr/>
        </p:nvGrpSpPr>
        <p:grpSpPr>
          <a:xfrm>
            <a:off x="6220772" y="2859046"/>
            <a:ext cx="781767" cy="781767"/>
            <a:chOff x="3829879" y="2544417"/>
            <a:chExt cx="781878" cy="781878"/>
          </a:xfrm>
        </p:grpSpPr>
        <p:sp>
          <p:nvSpPr>
            <p:cNvPr id="40" name="Rectangle: Rounded Corners 39">
              <a:extLst>
                <a:ext uri="{FF2B5EF4-FFF2-40B4-BE49-F238E27FC236}">
                  <a16:creationId xmlns:a16="http://schemas.microsoft.com/office/drawing/2014/main" id="{29C712F8-3942-4F1F-A2B0-25EAAF1F09F6}"/>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D902296-97BD-498C-AEB1-94259842A16E}"/>
                </a:ext>
              </a:extLst>
            </p:cNvPr>
            <p:cNvGrpSpPr/>
            <p:nvPr/>
          </p:nvGrpSpPr>
          <p:grpSpPr>
            <a:xfrm>
              <a:off x="3962757" y="2717377"/>
              <a:ext cx="516122" cy="435958"/>
              <a:chOff x="3958213" y="2687192"/>
              <a:chExt cx="516122" cy="435958"/>
            </a:xfrm>
          </p:grpSpPr>
          <p:grpSp>
            <p:nvGrpSpPr>
              <p:cNvPr id="42" name="Group 41">
                <a:extLst>
                  <a:ext uri="{FF2B5EF4-FFF2-40B4-BE49-F238E27FC236}">
                    <a16:creationId xmlns:a16="http://schemas.microsoft.com/office/drawing/2014/main" id="{681CB057-5C87-4E20-8678-49228DB7745C}"/>
                  </a:ext>
                </a:extLst>
              </p:cNvPr>
              <p:cNvGrpSpPr/>
              <p:nvPr/>
            </p:nvGrpSpPr>
            <p:grpSpPr>
              <a:xfrm>
                <a:off x="4101974" y="2687192"/>
                <a:ext cx="228600" cy="228600"/>
                <a:chOff x="6614096" y="3386015"/>
                <a:chExt cx="182880" cy="182880"/>
              </a:xfrm>
            </p:grpSpPr>
            <p:sp>
              <p:nvSpPr>
                <p:cNvPr id="49" name="Oval 48">
                  <a:extLst>
                    <a:ext uri="{FF2B5EF4-FFF2-40B4-BE49-F238E27FC236}">
                      <a16:creationId xmlns:a16="http://schemas.microsoft.com/office/drawing/2014/main" id="{F7D53270-A7BC-40B8-A871-A2E0A201074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0" name="Oval 49">
                  <a:extLst>
                    <a:ext uri="{FF2B5EF4-FFF2-40B4-BE49-F238E27FC236}">
                      <a16:creationId xmlns:a16="http://schemas.microsoft.com/office/drawing/2014/main" id="{D805A24C-CE23-423D-8997-8D3C3B5A28AC}"/>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D97D3108-5C9F-4185-A168-690602655B8B}"/>
                  </a:ext>
                </a:extLst>
              </p:cNvPr>
              <p:cNvGrpSpPr/>
              <p:nvPr/>
            </p:nvGrpSpPr>
            <p:grpSpPr>
              <a:xfrm>
                <a:off x="3958213" y="2894550"/>
                <a:ext cx="228600" cy="228600"/>
                <a:chOff x="6614096" y="3386015"/>
                <a:chExt cx="182880" cy="182880"/>
              </a:xfrm>
            </p:grpSpPr>
            <p:sp>
              <p:nvSpPr>
                <p:cNvPr id="47" name="Oval 46">
                  <a:extLst>
                    <a:ext uri="{FF2B5EF4-FFF2-40B4-BE49-F238E27FC236}">
                      <a16:creationId xmlns:a16="http://schemas.microsoft.com/office/drawing/2014/main" id="{5E3F222F-46D0-4CB6-848B-7F24C79C440C}"/>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8" name="Oval 47">
                  <a:extLst>
                    <a:ext uri="{FF2B5EF4-FFF2-40B4-BE49-F238E27FC236}">
                      <a16:creationId xmlns:a16="http://schemas.microsoft.com/office/drawing/2014/main" id="{D1EB9ACC-3E39-4F68-BEAE-2872E390BF9A}"/>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5D336840-DC88-4A5F-B589-12F800C57DE7}"/>
                  </a:ext>
                </a:extLst>
              </p:cNvPr>
              <p:cNvGrpSpPr/>
              <p:nvPr/>
            </p:nvGrpSpPr>
            <p:grpSpPr>
              <a:xfrm>
                <a:off x="4245735" y="2894550"/>
                <a:ext cx="228600" cy="228600"/>
                <a:chOff x="6614096" y="3386015"/>
                <a:chExt cx="182880" cy="182880"/>
              </a:xfrm>
            </p:grpSpPr>
            <p:sp>
              <p:nvSpPr>
                <p:cNvPr id="45" name="Oval 44">
                  <a:extLst>
                    <a:ext uri="{FF2B5EF4-FFF2-40B4-BE49-F238E27FC236}">
                      <a16:creationId xmlns:a16="http://schemas.microsoft.com/office/drawing/2014/main" id="{AC11F06D-382F-46CA-84A1-680CE652891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46" name="Oval 45">
                  <a:extLst>
                    <a:ext uri="{FF2B5EF4-FFF2-40B4-BE49-F238E27FC236}">
                      <a16:creationId xmlns:a16="http://schemas.microsoft.com/office/drawing/2014/main" id="{2798560F-DBC6-402A-A109-6B5C38A996C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sp>
        <p:nvSpPr>
          <p:cNvPr id="51" name="Rectangle 50">
            <a:extLst>
              <a:ext uri="{FF2B5EF4-FFF2-40B4-BE49-F238E27FC236}">
                <a16:creationId xmlns:a16="http://schemas.microsoft.com/office/drawing/2014/main" id="{9ED45169-C040-4D00-9DE1-9C451661324A}"/>
              </a:ext>
            </a:extLst>
          </p:cNvPr>
          <p:cNvSpPr/>
          <p:nvPr/>
        </p:nvSpPr>
        <p:spPr>
          <a:xfrm>
            <a:off x="6405509" y="258496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52" name="Rectangle: Rounded Corners 51">
            <a:extLst>
              <a:ext uri="{FF2B5EF4-FFF2-40B4-BE49-F238E27FC236}">
                <a16:creationId xmlns:a16="http://schemas.microsoft.com/office/drawing/2014/main" id="{5C03DCD8-0924-4353-B6CE-366B75A6A218}"/>
              </a:ext>
            </a:extLst>
          </p:cNvPr>
          <p:cNvSpPr/>
          <p:nvPr/>
        </p:nvSpPr>
        <p:spPr>
          <a:xfrm>
            <a:off x="8790272"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53" name="Group 52">
            <a:extLst>
              <a:ext uri="{FF2B5EF4-FFF2-40B4-BE49-F238E27FC236}">
                <a16:creationId xmlns:a16="http://schemas.microsoft.com/office/drawing/2014/main" id="{5D791234-0EF4-4636-A316-0436FF59A291}"/>
              </a:ext>
            </a:extLst>
          </p:cNvPr>
          <p:cNvGrpSpPr/>
          <p:nvPr/>
        </p:nvGrpSpPr>
        <p:grpSpPr>
          <a:xfrm>
            <a:off x="9066872" y="3029887"/>
            <a:ext cx="228568" cy="228568"/>
            <a:chOff x="6614096" y="3386015"/>
            <a:chExt cx="182880" cy="182880"/>
          </a:xfrm>
        </p:grpSpPr>
        <p:sp>
          <p:nvSpPr>
            <p:cNvPr id="54" name="Oval 53">
              <a:extLst>
                <a:ext uri="{FF2B5EF4-FFF2-40B4-BE49-F238E27FC236}">
                  <a16:creationId xmlns:a16="http://schemas.microsoft.com/office/drawing/2014/main" id="{B1906C93-1E3B-448C-85F0-5D8B35DC221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5" name="Oval 54">
              <a:extLst>
                <a:ext uri="{FF2B5EF4-FFF2-40B4-BE49-F238E27FC236}">
                  <a16:creationId xmlns:a16="http://schemas.microsoft.com/office/drawing/2014/main" id="{2EA95058-2318-4D27-9E68-EA9890DD1CCD}"/>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2548BF13-1B07-4AB2-8508-F4BCF80840BB}"/>
              </a:ext>
            </a:extLst>
          </p:cNvPr>
          <p:cNvGrpSpPr/>
          <p:nvPr/>
        </p:nvGrpSpPr>
        <p:grpSpPr>
          <a:xfrm>
            <a:off x="8923131" y="3237216"/>
            <a:ext cx="228568" cy="228568"/>
            <a:chOff x="6614096" y="3386015"/>
            <a:chExt cx="182880" cy="182880"/>
          </a:xfrm>
        </p:grpSpPr>
        <p:sp>
          <p:nvSpPr>
            <p:cNvPr id="57" name="Oval 56">
              <a:extLst>
                <a:ext uri="{FF2B5EF4-FFF2-40B4-BE49-F238E27FC236}">
                  <a16:creationId xmlns:a16="http://schemas.microsoft.com/office/drawing/2014/main" id="{F9B0D253-20DD-4CFC-A238-4539FA647C3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58" name="Oval 57">
              <a:extLst>
                <a:ext uri="{FF2B5EF4-FFF2-40B4-BE49-F238E27FC236}">
                  <a16:creationId xmlns:a16="http://schemas.microsoft.com/office/drawing/2014/main" id="{C6DE690E-8547-49B1-A6E0-01F5E5DD6B37}"/>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1EE4D26-CD55-4D33-8D4E-6EC7A9E41312}"/>
              </a:ext>
            </a:extLst>
          </p:cNvPr>
          <p:cNvGrpSpPr/>
          <p:nvPr/>
        </p:nvGrpSpPr>
        <p:grpSpPr>
          <a:xfrm>
            <a:off x="9210612" y="3237216"/>
            <a:ext cx="228568" cy="228568"/>
            <a:chOff x="6614096" y="3386015"/>
            <a:chExt cx="182880" cy="182880"/>
          </a:xfrm>
        </p:grpSpPr>
        <p:sp>
          <p:nvSpPr>
            <p:cNvPr id="60" name="Oval 59">
              <a:extLst>
                <a:ext uri="{FF2B5EF4-FFF2-40B4-BE49-F238E27FC236}">
                  <a16:creationId xmlns:a16="http://schemas.microsoft.com/office/drawing/2014/main" id="{B867ED5F-E253-4535-8599-DB6ADE6C43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Oval 60">
              <a:extLst>
                <a:ext uri="{FF2B5EF4-FFF2-40B4-BE49-F238E27FC236}">
                  <a16:creationId xmlns:a16="http://schemas.microsoft.com/office/drawing/2014/main" id="{596E55AD-D121-4705-BF11-DC9A7C524502}"/>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62" name="Rectangle: Rounded Corners 61">
            <a:extLst>
              <a:ext uri="{FF2B5EF4-FFF2-40B4-BE49-F238E27FC236}">
                <a16:creationId xmlns:a16="http://schemas.microsoft.com/office/drawing/2014/main" id="{B815DD8B-BF91-4AB5-8504-FD3AFA23148E}"/>
              </a:ext>
            </a:extLst>
          </p:cNvPr>
          <p:cNvSpPr/>
          <p:nvPr/>
        </p:nvSpPr>
        <p:spPr>
          <a:xfrm>
            <a:off x="10095426" y="2859046"/>
            <a:ext cx="781767" cy="781767"/>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63" name="Group 62">
            <a:extLst>
              <a:ext uri="{FF2B5EF4-FFF2-40B4-BE49-F238E27FC236}">
                <a16:creationId xmlns:a16="http://schemas.microsoft.com/office/drawing/2014/main" id="{95C40D55-1AD2-48F5-9867-614FC95D0B25}"/>
              </a:ext>
            </a:extLst>
          </p:cNvPr>
          <p:cNvGrpSpPr/>
          <p:nvPr/>
        </p:nvGrpSpPr>
        <p:grpSpPr>
          <a:xfrm>
            <a:off x="10372026" y="3029887"/>
            <a:ext cx="228568" cy="228568"/>
            <a:chOff x="6614096" y="3386015"/>
            <a:chExt cx="182880" cy="182880"/>
          </a:xfrm>
        </p:grpSpPr>
        <p:sp>
          <p:nvSpPr>
            <p:cNvPr id="64" name="Oval 63">
              <a:extLst>
                <a:ext uri="{FF2B5EF4-FFF2-40B4-BE49-F238E27FC236}">
                  <a16:creationId xmlns:a16="http://schemas.microsoft.com/office/drawing/2014/main" id="{A7E6E800-9106-49F2-8476-8F0A0BD0074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5" name="Oval 64">
              <a:extLst>
                <a:ext uri="{FF2B5EF4-FFF2-40B4-BE49-F238E27FC236}">
                  <a16:creationId xmlns:a16="http://schemas.microsoft.com/office/drawing/2014/main" id="{D337BC70-4F39-44ED-BAFB-D227E791745D}"/>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6" name="Group 65">
            <a:extLst>
              <a:ext uri="{FF2B5EF4-FFF2-40B4-BE49-F238E27FC236}">
                <a16:creationId xmlns:a16="http://schemas.microsoft.com/office/drawing/2014/main" id="{BE5AB1B1-EFDB-425A-A358-A09279975371}"/>
              </a:ext>
            </a:extLst>
          </p:cNvPr>
          <p:cNvGrpSpPr/>
          <p:nvPr/>
        </p:nvGrpSpPr>
        <p:grpSpPr>
          <a:xfrm>
            <a:off x="10228285" y="3237216"/>
            <a:ext cx="228568" cy="228568"/>
            <a:chOff x="6614096" y="3386015"/>
            <a:chExt cx="182880" cy="182880"/>
          </a:xfrm>
        </p:grpSpPr>
        <p:sp>
          <p:nvSpPr>
            <p:cNvPr id="67" name="Oval 66">
              <a:extLst>
                <a:ext uri="{FF2B5EF4-FFF2-40B4-BE49-F238E27FC236}">
                  <a16:creationId xmlns:a16="http://schemas.microsoft.com/office/drawing/2014/main" id="{1802646D-7FB7-4D6B-BE91-8223D9CB53D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8" name="Oval 67">
              <a:extLst>
                <a:ext uri="{FF2B5EF4-FFF2-40B4-BE49-F238E27FC236}">
                  <a16:creationId xmlns:a16="http://schemas.microsoft.com/office/drawing/2014/main" id="{BA45BCEE-871B-4A5A-8050-F903FEC072FD}"/>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FE4E88CE-B7C2-4CEE-AE25-6DF48E99A817}"/>
              </a:ext>
            </a:extLst>
          </p:cNvPr>
          <p:cNvGrpSpPr/>
          <p:nvPr/>
        </p:nvGrpSpPr>
        <p:grpSpPr>
          <a:xfrm>
            <a:off x="10515766" y="3237216"/>
            <a:ext cx="228568" cy="228568"/>
            <a:chOff x="6614096" y="3386015"/>
            <a:chExt cx="182880" cy="182880"/>
          </a:xfrm>
        </p:grpSpPr>
        <p:sp>
          <p:nvSpPr>
            <p:cNvPr id="70" name="Oval 69">
              <a:extLst>
                <a:ext uri="{FF2B5EF4-FFF2-40B4-BE49-F238E27FC236}">
                  <a16:creationId xmlns:a16="http://schemas.microsoft.com/office/drawing/2014/main" id="{13F13C69-E587-4094-8EDD-2607785B059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1" name="Oval 70">
              <a:extLst>
                <a:ext uri="{FF2B5EF4-FFF2-40B4-BE49-F238E27FC236}">
                  <a16:creationId xmlns:a16="http://schemas.microsoft.com/office/drawing/2014/main" id="{4705285B-765C-4F52-A609-6655FAAEA748}"/>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72" name="Rectangle 71">
            <a:extLst>
              <a:ext uri="{FF2B5EF4-FFF2-40B4-BE49-F238E27FC236}">
                <a16:creationId xmlns:a16="http://schemas.microsoft.com/office/drawing/2014/main" id="{64D894B5-E0FB-4849-A1A5-DD8D77E2E256}"/>
              </a:ext>
            </a:extLst>
          </p:cNvPr>
          <p:cNvSpPr/>
          <p:nvPr/>
        </p:nvSpPr>
        <p:spPr>
          <a:xfrm>
            <a:off x="8975008"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3" name="Rectangle 72">
            <a:extLst>
              <a:ext uri="{FF2B5EF4-FFF2-40B4-BE49-F238E27FC236}">
                <a16:creationId xmlns:a16="http://schemas.microsoft.com/office/drawing/2014/main" id="{A4DD5F5C-8242-45B6-881E-9557A17FE228}"/>
              </a:ext>
            </a:extLst>
          </p:cNvPr>
          <p:cNvSpPr/>
          <p:nvPr/>
        </p:nvSpPr>
        <p:spPr>
          <a:xfrm>
            <a:off x="10280162" y="2589806"/>
            <a:ext cx="412293" cy="246221"/>
          </a:xfrm>
          <a:prstGeom prst="rect">
            <a:avLst/>
          </a:prstGeom>
        </p:spPr>
        <p:txBody>
          <a:bodyPr wrap="none">
            <a:spAutoFit/>
          </a:bodyPr>
          <a:lstStyle/>
          <a:p>
            <a:pPr marL="0" marR="0" lvl="1" indent="0" algn="ctr" defTabSz="914225" eaLnBrk="1" fontAlgn="auto" latinLnBrk="0" hangingPunct="1">
              <a:lnSpc>
                <a:spcPct val="100000"/>
              </a:lnSpc>
              <a:spcBef>
                <a:spcPts val="0"/>
              </a:spcBef>
              <a:spcAft>
                <a:spcPts val="0"/>
              </a:spcAft>
              <a:buClrTx/>
              <a:buSzTx/>
              <a:buFontTx/>
              <a:buNone/>
              <a:tabLst/>
              <a:defRPr/>
            </a:pPr>
            <a:r>
              <a:rPr kumimoji="0" lang="en-US" sz="1000" b="0" i="0" u="none" strike="noStrike" kern="0" cap="all" spc="0" normalizeH="0" baseline="0" noProof="0">
                <a:ln>
                  <a:noFill/>
                </a:ln>
                <a:gradFill>
                  <a:gsLst>
                    <a:gs pos="0">
                      <a:schemeClr val="tx1"/>
                    </a:gs>
                    <a:gs pos="100000">
                      <a:schemeClr val="tx1"/>
                    </a:gs>
                  </a:gsLst>
                  <a:lin ang="5400000" scaled="1"/>
                </a:gradFill>
                <a:effectLst/>
                <a:uLnTx/>
                <a:uFillTx/>
              </a:rPr>
              <a:t>App</a:t>
            </a:r>
          </a:p>
        </p:txBody>
      </p:sp>
      <p:sp>
        <p:nvSpPr>
          <p:cNvPr id="74" name="Rectangle 73">
            <a:extLst>
              <a:ext uri="{FF2B5EF4-FFF2-40B4-BE49-F238E27FC236}">
                <a16:creationId xmlns:a16="http://schemas.microsoft.com/office/drawing/2014/main" id="{AA7F227B-F109-429A-B23D-310D7B44955E}"/>
              </a:ext>
            </a:extLst>
          </p:cNvPr>
          <p:cNvSpPr/>
          <p:nvPr/>
        </p:nvSpPr>
        <p:spPr>
          <a:xfrm>
            <a:off x="9292627" y="2026078"/>
            <a:ext cx="1172886" cy="276999"/>
          </a:xfrm>
          <a:prstGeom prst="rect">
            <a:avLst/>
          </a:prstGeom>
        </p:spPr>
        <p:txBody>
          <a:bodyPr wrap="none">
            <a:spAutoFit/>
          </a:bodyPr>
          <a:lstStyle/>
          <a:p>
            <a:pPr marL="0" lvl="1" algn="ctr" defTabSz="914225">
              <a:defRPr/>
            </a:pPr>
            <a:r>
              <a:rPr lang="en-US" sz="1200" b="1">
                <a:gradFill>
                  <a:gsLst>
                    <a:gs pos="0">
                      <a:schemeClr val="tx1"/>
                    </a:gs>
                    <a:gs pos="100000">
                      <a:schemeClr val="tx1"/>
                    </a:gs>
                  </a:gsLst>
                  <a:lin ang="5400000" scaled="1"/>
                </a:gradFill>
                <a:cs typeface="Segoe UI" panose="020B0502040204020203" pitchFamily="34" charset="0"/>
              </a:rPr>
              <a:t>Microservices</a:t>
            </a:r>
          </a:p>
        </p:txBody>
      </p:sp>
      <p:sp>
        <p:nvSpPr>
          <p:cNvPr id="75" name="Rectangle 74">
            <a:extLst>
              <a:ext uri="{FF2B5EF4-FFF2-40B4-BE49-F238E27FC236}">
                <a16:creationId xmlns:a16="http://schemas.microsoft.com/office/drawing/2014/main" id="{FC6C029D-3426-4DFB-99BC-B350EA5B6FD4}"/>
              </a:ext>
            </a:extLst>
          </p:cNvPr>
          <p:cNvSpPr/>
          <p:nvPr/>
        </p:nvSpPr>
        <p:spPr>
          <a:xfrm>
            <a:off x="5752157" y="2225104"/>
            <a:ext cx="1718997"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Large, all-inclusive app</a:t>
            </a:r>
          </a:p>
        </p:txBody>
      </p:sp>
      <p:sp>
        <p:nvSpPr>
          <p:cNvPr id="76" name="Rectangle 75">
            <a:extLst>
              <a:ext uri="{FF2B5EF4-FFF2-40B4-BE49-F238E27FC236}">
                <a16:creationId xmlns:a16="http://schemas.microsoft.com/office/drawing/2014/main" id="{607504D1-850A-49C8-B0C0-D04E9D5948EA}"/>
              </a:ext>
            </a:extLst>
          </p:cNvPr>
          <p:cNvSpPr/>
          <p:nvPr/>
        </p:nvSpPr>
        <p:spPr>
          <a:xfrm>
            <a:off x="8847504" y="2225104"/>
            <a:ext cx="2063130" cy="276999"/>
          </a:xfrm>
          <a:prstGeom prst="rect">
            <a:avLst/>
          </a:prstGeom>
        </p:spPr>
        <p:txBody>
          <a:bodyPr wrap="none">
            <a:spAutoFit/>
          </a:bodyPr>
          <a:lstStyle/>
          <a:p>
            <a:pPr marL="0" lvl="1" algn="ctr" defTabSz="914225">
              <a:defRPr/>
            </a:pPr>
            <a:r>
              <a:rPr lang="en-US" sz="1200">
                <a:gradFill>
                  <a:gsLst>
                    <a:gs pos="0">
                      <a:schemeClr val="tx1"/>
                    </a:gs>
                    <a:gs pos="100000">
                      <a:schemeClr val="tx1"/>
                    </a:gs>
                  </a:gsLst>
                  <a:lin ang="5400000" scaled="1"/>
                </a:gradFill>
                <a:cs typeface="Segoe UI" panose="020B0502040204020203" pitchFamily="34" charset="0"/>
              </a:rPr>
              <a:t>Small, independent services</a:t>
            </a:r>
          </a:p>
        </p:txBody>
      </p:sp>
      <p:sp>
        <p:nvSpPr>
          <p:cNvPr id="77" name="Oval 76">
            <a:extLst>
              <a:ext uri="{FF2B5EF4-FFF2-40B4-BE49-F238E27FC236}">
                <a16:creationId xmlns:a16="http://schemas.microsoft.com/office/drawing/2014/main" id="{52D53C76-331A-4CB1-A840-C81E84D41ACC}"/>
              </a:ext>
            </a:extLst>
          </p:cNvPr>
          <p:cNvSpPr/>
          <p:nvPr/>
        </p:nvSpPr>
        <p:spPr>
          <a:xfrm>
            <a:off x="5947812" y="419275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8" name="Rectangle: Rounded Corners 77">
            <a:extLst>
              <a:ext uri="{FF2B5EF4-FFF2-40B4-BE49-F238E27FC236}">
                <a16:creationId xmlns:a16="http://schemas.microsoft.com/office/drawing/2014/main" id="{30A183A8-DB80-439A-B154-BF48B0CEEBAD}"/>
              </a:ext>
            </a:extLst>
          </p:cNvPr>
          <p:cNvSpPr/>
          <p:nvPr/>
        </p:nvSpPr>
        <p:spPr>
          <a:xfrm>
            <a:off x="6896746" y="416005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79" name="Rectangle: Rounded Corners 78">
            <a:extLst>
              <a:ext uri="{FF2B5EF4-FFF2-40B4-BE49-F238E27FC236}">
                <a16:creationId xmlns:a16="http://schemas.microsoft.com/office/drawing/2014/main" id="{0C59FF47-1C12-4036-A029-92B591ED3B27}"/>
              </a:ext>
            </a:extLst>
          </p:cNvPr>
          <p:cNvSpPr/>
          <p:nvPr/>
        </p:nvSpPr>
        <p:spPr>
          <a:xfrm>
            <a:off x="6896746" y="428813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0" name="Rectangle: Rounded Corners 79">
            <a:extLst>
              <a:ext uri="{FF2B5EF4-FFF2-40B4-BE49-F238E27FC236}">
                <a16:creationId xmlns:a16="http://schemas.microsoft.com/office/drawing/2014/main" id="{9090ED17-D532-4923-B5C8-683C8B43A556}"/>
              </a:ext>
            </a:extLst>
          </p:cNvPr>
          <p:cNvSpPr/>
          <p:nvPr/>
        </p:nvSpPr>
        <p:spPr>
          <a:xfrm>
            <a:off x="6896746" y="42240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1" name="Oval 80">
            <a:extLst>
              <a:ext uri="{FF2B5EF4-FFF2-40B4-BE49-F238E27FC236}">
                <a16:creationId xmlns:a16="http://schemas.microsoft.com/office/drawing/2014/main" id="{3A9468DE-8EBE-4022-BAE9-CCCEA50DAD86}"/>
              </a:ext>
            </a:extLst>
          </p:cNvPr>
          <p:cNvSpPr/>
          <p:nvPr/>
        </p:nvSpPr>
        <p:spPr>
          <a:xfrm>
            <a:off x="5947812" y="4775493"/>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2" name="Rectangle: Rounded Corners 81">
            <a:extLst>
              <a:ext uri="{FF2B5EF4-FFF2-40B4-BE49-F238E27FC236}">
                <a16:creationId xmlns:a16="http://schemas.microsoft.com/office/drawing/2014/main" id="{E4DCC50E-1DA0-494C-A9D3-C7DC177EC3E7}"/>
              </a:ext>
            </a:extLst>
          </p:cNvPr>
          <p:cNvSpPr/>
          <p:nvPr/>
        </p:nvSpPr>
        <p:spPr>
          <a:xfrm>
            <a:off x="6896746" y="4742793"/>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3" name="Rectangle: Rounded Corners 82">
            <a:extLst>
              <a:ext uri="{FF2B5EF4-FFF2-40B4-BE49-F238E27FC236}">
                <a16:creationId xmlns:a16="http://schemas.microsoft.com/office/drawing/2014/main" id="{D070DB3F-83BC-41EE-8BC3-88B4D05F0AC0}"/>
              </a:ext>
            </a:extLst>
          </p:cNvPr>
          <p:cNvSpPr/>
          <p:nvPr/>
        </p:nvSpPr>
        <p:spPr>
          <a:xfrm>
            <a:off x="6896746" y="48708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6AED16A0-C064-4C85-B7E6-BC1AE2FD049F}"/>
              </a:ext>
            </a:extLst>
          </p:cNvPr>
          <p:cNvSpPr/>
          <p:nvPr/>
        </p:nvSpPr>
        <p:spPr>
          <a:xfrm>
            <a:off x="6896746" y="480683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5" name="Oval 84">
            <a:extLst>
              <a:ext uri="{FF2B5EF4-FFF2-40B4-BE49-F238E27FC236}">
                <a16:creationId xmlns:a16="http://schemas.microsoft.com/office/drawing/2014/main" id="{D1CFFBFD-DAF5-4990-9CBF-08B2A7D2DE93}"/>
              </a:ext>
            </a:extLst>
          </p:cNvPr>
          <p:cNvSpPr/>
          <p:nvPr/>
        </p:nvSpPr>
        <p:spPr>
          <a:xfrm>
            <a:off x="5947812" y="5362566"/>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DE59ED6C-AD9F-4D11-948E-C2E8C49A5B2B}"/>
              </a:ext>
            </a:extLst>
          </p:cNvPr>
          <p:cNvSpPr/>
          <p:nvPr/>
        </p:nvSpPr>
        <p:spPr>
          <a:xfrm>
            <a:off x="6896746" y="532986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B6F1810C-652E-4439-9392-F752AA84AD51}"/>
              </a:ext>
            </a:extLst>
          </p:cNvPr>
          <p:cNvSpPr/>
          <p:nvPr/>
        </p:nvSpPr>
        <p:spPr>
          <a:xfrm>
            <a:off x="6896746" y="545795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8" name="Rectangle: Rounded Corners 87">
            <a:extLst>
              <a:ext uri="{FF2B5EF4-FFF2-40B4-BE49-F238E27FC236}">
                <a16:creationId xmlns:a16="http://schemas.microsoft.com/office/drawing/2014/main" id="{2458F72A-DE3D-41E1-AE72-66F6943D764C}"/>
              </a:ext>
            </a:extLst>
          </p:cNvPr>
          <p:cNvSpPr/>
          <p:nvPr/>
        </p:nvSpPr>
        <p:spPr>
          <a:xfrm>
            <a:off x="6896746" y="5393909"/>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89" name="Oval 88">
            <a:extLst>
              <a:ext uri="{FF2B5EF4-FFF2-40B4-BE49-F238E27FC236}">
                <a16:creationId xmlns:a16="http://schemas.microsoft.com/office/drawing/2014/main" id="{C6E83828-CA6D-4B53-B862-224A23FBA1A9}"/>
              </a:ext>
            </a:extLst>
          </p:cNvPr>
          <p:cNvSpPr/>
          <p:nvPr/>
        </p:nvSpPr>
        <p:spPr>
          <a:xfrm>
            <a:off x="5947812" y="5953972"/>
            <a:ext cx="121326" cy="121326"/>
          </a:xfrm>
          <a:prstGeom prst="ellipse">
            <a:avLst/>
          </a:prstGeom>
          <a:no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0" name="Rectangle: Rounded Corners 89">
            <a:extLst>
              <a:ext uri="{FF2B5EF4-FFF2-40B4-BE49-F238E27FC236}">
                <a16:creationId xmlns:a16="http://schemas.microsoft.com/office/drawing/2014/main" id="{9D0AB9D2-D667-4429-87CE-B7166BACCE98}"/>
              </a:ext>
            </a:extLst>
          </p:cNvPr>
          <p:cNvSpPr/>
          <p:nvPr/>
        </p:nvSpPr>
        <p:spPr>
          <a:xfrm>
            <a:off x="6896746" y="5921271"/>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1" name="Rectangle: Rounded Corners 90">
            <a:extLst>
              <a:ext uri="{FF2B5EF4-FFF2-40B4-BE49-F238E27FC236}">
                <a16:creationId xmlns:a16="http://schemas.microsoft.com/office/drawing/2014/main" id="{2033F748-1FEF-4812-8E9A-18DE50F7BE2F}"/>
              </a:ext>
            </a:extLst>
          </p:cNvPr>
          <p:cNvSpPr/>
          <p:nvPr/>
        </p:nvSpPr>
        <p:spPr>
          <a:xfrm>
            <a:off x="6896746" y="604935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2" name="Rectangle: Rounded Corners 91">
            <a:extLst>
              <a:ext uri="{FF2B5EF4-FFF2-40B4-BE49-F238E27FC236}">
                <a16:creationId xmlns:a16="http://schemas.microsoft.com/office/drawing/2014/main" id="{625C54C9-D11E-4D64-ADEE-62E7801AAB9C}"/>
              </a:ext>
            </a:extLst>
          </p:cNvPr>
          <p:cNvSpPr/>
          <p:nvPr/>
        </p:nvSpPr>
        <p:spPr>
          <a:xfrm>
            <a:off x="6896746" y="598531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3" name="Rectangle: Rounded Corners 92">
            <a:extLst>
              <a:ext uri="{FF2B5EF4-FFF2-40B4-BE49-F238E27FC236}">
                <a16:creationId xmlns:a16="http://schemas.microsoft.com/office/drawing/2014/main" id="{D62B6A10-F0D9-4ECF-BB2B-29CB0F8E8688}"/>
              </a:ext>
            </a:extLst>
          </p:cNvPr>
          <p:cNvSpPr/>
          <p:nvPr/>
        </p:nvSpPr>
        <p:spPr>
          <a:xfrm>
            <a:off x="9120976" y="3808646"/>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4" name="Oval 93">
            <a:extLst>
              <a:ext uri="{FF2B5EF4-FFF2-40B4-BE49-F238E27FC236}">
                <a16:creationId xmlns:a16="http://schemas.microsoft.com/office/drawing/2014/main" id="{6AC13540-2503-499B-9C27-0057A875A332}"/>
              </a:ext>
            </a:extLst>
          </p:cNvPr>
          <p:cNvSpPr/>
          <p:nvPr/>
        </p:nvSpPr>
        <p:spPr>
          <a:xfrm>
            <a:off x="9185973" y="4077295"/>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5" name="Rectangle: Rounded Corners 94">
            <a:extLst>
              <a:ext uri="{FF2B5EF4-FFF2-40B4-BE49-F238E27FC236}">
                <a16:creationId xmlns:a16="http://schemas.microsoft.com/office/drawing/2014/main" id="{652B45D0-F67C-4755-8282-2BC3AB1BF28F}"/>
              </a:ext>
            </a:extLst>
          </p:cNvPr>
          <p:cNvSpPr/>
          <p:nvPr/>
        </p:nvSpPr>
        <p:spPr>
          <a:xfrm>
            <a:off x="10134907" y="404459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6" name="Rectangle: Rounded Corners 95">
            <a:extLst>
              <a:ext uri="{FF2B5EF4-FFF2-40B4-BE49-F238E27FC236}">
                <a16:creationId xmlns:a16="http://schemas.microsoft.com/office/drawing/2014/main" id="{2ECA3169-A9AF-4748-B2B1-7C2B2AE9DDB3}"/>
              </a:ext>
            </a:extLst>
          </p:cNvPr>
          <p:cNvSpPr/>
          <p:nvPr/>
        </p:nvSpPr>
        <p:spPr>
          <a:xfrm>
            <a:off x="10134907" y="4172680"/>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97" name="Rectangle: Rounded Corners 96">
            <a:extLst>
              <a:ext uri="{FF2B5EF4-FFF2-40B4-BE49-F238E27FC236}">
                <a16:creationId xmlns:a16="http://schemas.microsoft.com/office/drawing/2014/main" id="{8DA5391E-F397-4D80-98BD-1612F34EEF6D}"/>
              </a:ext>
            </a:extLst>
          </p:cNvPr>
          <p:cNvSpPr/>
          <p:nvPr/>
        </p:nvSpPr>
        <p:spPr>
          <a:xfrm>
            <a:off x="10134907" y="410863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98" name="Group 97">
            <a:extLst>
              <a:ext uri="{FF2B5EF4-FFF2-40B4-BE49-F238E27FC236}">
                <a16:creationId xmlns:a16="http://schemas.microsoft.com/office/drawing/2014/main" id="{A5F52CD1-29BD-4203-89E9-C8D533D0D744}"/>
              </a:ext>
            </a:extLst>
          </p:cNvPr>
          <p:cNvGrpSpPr/>
          <p:nvPr/>
        </p:nvGrpSpPr>
        <p:grpSpPr>
          <a:xfrm>
            <a:off x="9395649" y="3896790"/>
            <a:ext cx="137141" cy="137141"/>
            <a:chOff x="6614096" y="3386015"/>
            <a:chExt cx="182880" cy="182880"/>
          </a:xfrm>
        </p:grpSpPr>
        <p:sp>
          <p:nvSpPr>
            <p:cNvPr id="99" name="Oval 98">
              <a:extLst>
                <a:ext uri="{FF2B5EF4-FFF2-40B4-BE49-F238E27FC236}">
                  <a16:creationId xmlns:a16="http://schemas.microsoft.com/office/drawing/2014/main" id="{56D42641-970C-40D9-976A-AF19F364A22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0" name="Oval 99">
              <a:extLst>
                <a:ext uri="{FF2B5EF4-FFF2-40B4-BE49-F238E27FC236}">
                  <a16:creationId xmlns:a16="http://schemas.microsoft.com/office/drawing/2014/main" id="{D79033D1-92EC-47CF-9A2D-163746814845}"/>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1" name="Group 100">
            <a:extLst>
              <a:ext uri="{FF2B5EF4-FFF2-40B4-BE49-F238E27FC236}">
                <a16:creationId xmlns:a16="http://schemas.microsoft.com/office/drawing/2014/main" id="{0AFF499C-85D5-4589-930E-73B4046CE1AC}"/>
              </a:ext>
            </a:extLst>
          </p:cNvPr>
          <p:cNvGrpSpPr/>
          <p:nvPr/>
        </p:nvGrpSpPr>
        <p:grpSpPr>
          <a:xfrm>
            <a:off x="9566088" y="4058778"/>
            <a:ext cx="137141" cy="137141"/>
            <a:chOff x="6614096" y="3386015"/>
            <a:chExt cx="182880" cy="182880"/>
          </a:xfrm>
        </p:grpSpPr>
        <p:sp>
          <p:nvSpPr>
            <p:cNvPr id="102" name="Oval 101">
              <a:extLst>
                <a:ext uri="{FF2B5EF4-FFF2-40B4-BE49-F238E27FC236}">
                  <a16:creationId xmlns:a16="http://schemas.microsoft.com/office/drawing/2014/main" id="{E90B7B6C-3BB9-4A2A-ADC3-A31D1AD154D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3" name="Oval 102">
              <a:extLst>
                <a:ext uri="{FF2B5EF4-FFF2-40B4-BE49-F238E27FC236}">
                  <a16:creationId xmlns:a16="http://schemas.microsoft.com/office/drawing/2014/main" id="{A6F7F343-911C-4594-98A8-E2B2E675F7C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4" name="Group 103">
            <a:extLst>
              <a:ext uri="{FF2B5EF4-FFF2-40B4-BE49-F238E27FC236}">
                <a16:creationId xmlns:a16="http://schemas.microsoft.com/office/drawing/2014/main" id="{F5182E17-7442-4A28-892D-381C2C8CBB16}"/>
              </a:ext>
            </a:extLst>
          </p:cNvPr>
          <p:cNvGrpSpPr/>
          <p:nvPr/>
        </p:nvGrpSpPr>
        <p:grpSpPr>
          <a:xfrm>
            <a:off x="9906969" y="4058778"/>
            <a:ext cx="137141" cy="137141"/>
            <a:chOff x="6614096" y="3386015"/>
            <a:chExt cx="182880" cy="182880"/>
          </a:xfrm>
        </p:grpSpPr>
        <p:sp>
          <p:nvSpPr>
            <p:cNvPr id="105" name="Oval 104">
              <a:extLst>
                <a:ext uri="{FF2B5EF4-FFF2-40B4-BE49-F238E27FC236}">
                  <a16:creationId xmlns:a16="http://schemas.microsoft.com/office/drawing/2014/main" id="{86B909CE-A62C-485B-B460-5CBBA5DFED80}"/>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6" name="Oval 105">
              <a:extLst>
                <a:ext uri="{FF2B5EF4-FFF2-40B4-BE49-F238E27FC236}">
                  <a16:creationId xmlns:a16="http://schemas.microsoft.com/office/drawing/2014/main" id="{F4246D03-9B99-407C-9FE8-F6B164EA4A74}"/>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4AD7759F-333C-4708-9DBD-F7B859BD0630}"/>
              </a:ext>
            </a:extLst>
          </p:cNvPr>
          <p:cNvGrpSpPr/>
          <p:nvPr/>
        </p:nvGrpSpPr>
        <p:grpSpPr>
          <a:xfrm>
            <a:off x="9736529" y="3896790"/>
            <a:ext cx="137141" cy="137141"/>
            <a:chOff x="6614096" y="3386015"/>
            <a:chExt cx="182880" cy="182880"/>
          </a:xfrm>
        </p:grpSpPr>
        <p:sp>
          <p:nvSpPr>
            <p:cNvPr id="108" name="Oval 107">
              <a:extLst>
                <a:ext uri="{FF2B5EF4-FFF2-40B4-BE49-F238E27FC236}">
                  <a16:creationId xmlns:a16="http://schemas.microsoft.com/office/drawing/2014/main" id="{EDF3B0BB-6081-44A1-A683-7CA0283978C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Oval 108">
              <a:extLst>
                <a:ext uri="{FF2B5EF4-FFF2-40B4-BE49-F238E27FC236}">
                  <a16:creationId xmlns:a16="http://schemas.microsoft.com/office/drawing/2014/main" id="{4FF263B0-DEC0-4724-950D-07BB78C916A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110" name="Rectangle: Rounded Corners 109">
            <a:extLst>
              <a:ext uri="{FF2B5EF4-FFF2-40B4-BE49-F238E27FC236}">
                <a16:creationId xmlns:a16="http://schemas.microsoft.com/office/drawing/2014/main" id="{5378079E-5761-4A92-93F4-4EC50BC5844E}"/>
              </a:ext>
            </a:extLst>
          </p:cNvPr>
          <p:cNvSpPr/>
          <p:nvPr/>
        </p:nvSpPr>
        <p:spPr>
          <a:xfrm>
            <a:off x="9120976" y="5755915"/>
            <a:ext cx="142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1" name="Oval 110">
            <a:extLst>
              <a:ext uri="{FF2B5EF4-FFF2-40B4-BE49-F238E27FC236}">
                <a16:creationId xmlns:a16="http://schemas.microsoft.com/office/drawing/2014/main" id="{3EA9149E-345D-412D-BB79-25F66F152870}"/>
              </a:ext>
            </a:extLst>
          </p:cNvPr>
          <p:cNvSpPr/>
          <p:nvPr/>
        </p:nvSpPr>
        <p:spPr>
          <a:xfrm>
            <a:off x="9185973" y="6024563"/>
            <a:ext cx="121326" cy="121326"/>
          </a:xfrm>
          <a:prstGeom prst="ellipse">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2" name="Rectangle: Rounded Corners 111">
            <a:extLst>
              <a:ext uri="{FF2B5EF4-FFF2-40B4-BE49-F238E27FC236}">
                <a16:creationId xmlns:a16="http://schemas.microsoft.com/office/drawing/2014/main" id="{D91ACF2B-E4F0-4195-8DBE-2765366D7EF9}"/>
              </a:ext>
            </a:extLst>
          </p:cNvPr>
          <p:cNvSpPr/>
          <p:nvPr/>
        </p:nvSpPr>
        <p:spPr>
          <a:xfrm>
            <a:off x="10134907" y="5991864"/>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C5C1C468-A189-4E65-9ECA-6B83DF9C0577}"/>
              </a:ext>
            </a:extLst>
          </p:cNvPr>
          <p:cNvSpPr/>
          <p:nvPr/>
        </p:nvSpPr>
        <p:spPr>
          <a:xfrm>
            <a:off x="10134907" y="6119948"/>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4" name="Rectangle: Rounded Corners 113">
            <a:extLst>
              <a:ext uri="{FF2B5EF4-FFF2-40B4-BE49-F238E27FC236}">
                <a16:creationId xmlns:a16="http://schemas.microsoft.com/office/drawing/2014/main" id="{7DDCBC86-0462-42E2-B730-B5BEDE1388C1}"/>
              </a:ext>
            </a:extLst>
          </p:cNvPr>
          <p:cNvSpPr/>
          <p:nvPr/>
        </p:nvSpPr>
        <p:spPr>
          <a:xfrm>
            <a:off x="10134907" y="6055906"/>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15" name="Group 114">
            <a:extLst>
              <a:ext uri="{FF2B5EF4-FFF2-40B4-BE49-F238E27FC236}">
                <a16:creationId xmlns:a16="http://schemas.microsoft.com/office/drawing/2014/main" id="{AA3CE2F7-7177-4C17-9D92-09F3BF22F9E8}"/>
              </a:ext>
            </a:extLst>
          </p:cNvPr>
          <p:cNvGrpSpPr/>
          <p:nvPr/>
        </p:nvGrpSpPr>
        <p:grpSpPr>
          <a:xfrm>
            <a:off x="10545165" y="5352751"/>
            <a:ext cx="137141" cy="137141"/>
            <a:chOff x="6614096" y="3386015"/>
            <a:chExt cx="182880" cy="182880"/>
          </a:xfrm>
        </p:grpSpPr>
        <p:sp>
          <p:nvSpPr>
            <p:cNvPr id="116" name="Oval 115">
              <a:extLst>
                <a:ext uri="{FF2B5EF4-FFF2-40B4-BE49-F238E27FC236}">
                  <a16:creationId xmlns:a16="http://schemas.microsoft.com/office/drawing/2014/main" id="{4B9ED101-1BB3-489C-8366-E0B5D00EE633}"/>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17" name="Oval 116">
              <a:extLst>
                <a:ext uri="{FF2B5EF4-FFF2-40B4-BE49-F238E27FC236}">
                  <a16:creationId xmlns:a16="http://schemas.microsoft.com/office/drawing/2014/main" id="{E57253C0-2F87-4F74-8394-B49CB3EB24A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1C5DD4E2-C66D-40CF-8731-9ECC1AD81D09}"/>
              </a:ext>
            </a:extLst>
          </p:cNvPr>
          <p:cNvGrpSpPr/>
          <p:nvPr/>
        </p:nvGrpSpPr>
        <p:grpSpPr>
          <a:xfrm>
            <a:off x="10639441" y="5204306"/>
            <a:ext cx="137141" cy="137141"/>
            <a:chOff x="6614096" y="3386015"/>
            <a:chExt cx="182880" cy="182880"/>
          </a:xfrm>
        </p:grpSpPr>
        <p:sp>
          <p:nvSpPr>
            <p:cNvPr id="119" name="Oval 118">
              <a:extLst>
                <a:ext uri="{FF2B5EF4-FFF2-40B4-BE49-F238E27FC236}">
                  <a16:creationId xmlns:a16="http://schemas.microsoft.com/office/drawing/2014/main" id="{1772861C-6D19-47E1-B08A-FA881A6CA33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0" name="Oval 119">
              <a:extLst>
                <a:ext uri="{FF2B5EF4-FFF2-40B4-BE49-F238E27FC236}">
                  <a16:creationId xmlns:a16="http://schemas.microsoft.com/office/drawing/2014/main" id="{8967AC3C-C143-49F8-91DC-82EF13935C0D}"/>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F0D1F84D-4A02-434A-8C81-C7F59A0FF07C}"/>
              </a:ext>
            </a:extLst>
          </p:cNvPr>
          <p:cNvGrpSpPr/>
          <p:nvPr/>
        </p:nvGrpSpPr>
        <p:grpSpPr>
          <a:xfrm>
            <a:off x="10733717" y="5352751"/>
            <a:ext cx="137141" cy="137141"/>
            <a:chOff x="6614096" y="3386015"/>
            <a:chExt cx="182880" cy="182880"/>
          </a:xfrm>
        </p:grpSpPr>
        <p:sp>
          <p:nvSpPr>
            <p:cNvPr id="122" name="Oval 121">
              <a:extLst>
                <a:ext uri="{FF2B5EF4-FFF2-40B4-BE49-F238E27FC236}">
                  <a16:creationId xmlns:a16="http://schemas.microsoft.com/office/drawing/2014/main" id="{3F9253A2-24BB-446D-B862-A92AA3C740E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3" name="Oval 122">
              <a:extLst>
                <a:ext uri="{FF2B5EF4-FFF2-40B4-BE49-F238E27FC236}">
                  <a16:creationId xmlns:a16="http://schemas.microsoft.com/office/drawing/2014/main" id="{3B2173EC-FB7E-498D-A643-53412144E561}"/>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4B408DD8-8ACD-4FD2-97F0-7929ABBBA636}"/>
              </a:ext>
            </a:extLst>
          </p:cNvPr>
          <p:cNvGrpSpPr/>
          <p:nvPr/>
        </p:nvGrpSpPr>
        <p:grpSpPr>
          <a:xfrm>
            <a:off x="10435735" y="4631037"/>
            <a:ext cx="137141" cy="137141"/>
            <a:chOff x="6614096" y="3386015"/>
            <a:chExt cx="182880" cy="182880"/>
          </a:xfrm>
        </p:grpSpPr>
        <p:sp>
          <p:nvSpPr>
            <p:cNvPr id="125" name="Oval 124">
              <a:extLst>
                <a:ext uri="{FF2B5EF4-FFF2-40B4-BE49-F238E27FC236}">
                  <a16:creationId xmlns:a16="http://schemas.microsoft.com/office/drawing/2014/main" id="{7A613375-8F93-4553-9E3C-1156C757289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Oval 125">
              <a:extLst>
                <a:ext uri="{FF2B5EF4-FFF2-40B4-BE49-F238E27FC236}">
                  <a16:creationId xmlns:a16="http://schemas.microsoft.com/office/drawing/2014/main" id="{B5F6919B-8D4A-4CC2-8A8B-28248810033A}"/>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27" name="Group 126">
            <a:extLst>
              <a:ext uri="{FF2B5EF4-FFF2-40B4-BE49-F238E27FC236}">
                <a16:creationId xmlns:a16="http://schemas.microsoft.com/office/drawing/2014/main" id="{33106781-C52B-4976-8738-B9CD70BEDF1D}"/>
              </a:ext>
            </a:extLst>
          </p:cNvPr>
          <p:cNvGrpSpPr/>
          <p:nvPr/>
        </p:nvGrpSpPr>
        <p:grpSpPr>
          <a:xfrm>
            <a:off x="10614022" y="4631037"/>
            <a:ext cx="137141" cy="137141"/>
            <a:chOff x="6614096" y="3386015"/>
            <a:chExt cx="182880" cy="182880"/>
          </a:xfrm>
        </p:grpSpPr>
        <p:sp>
          <p:nvSpPr>
            <p:cNvPr id="128" name="Oval 127">
              <a:extLst>
                <a:ext uri="{FF2B5EF4-FFF2-40B4-BE49-F238E27FC236}">
                  <a16:creationId xmlns:a16="http://schemas.microsoft.com/office/drawing/2014/main" id="{3F4CF230-3789-4426-B922-8AFD51BCA5B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9" name="Oval 128">
              <a:extLst>
                <a:ext uri="{FF2B5EF4-FFF2-40B4-BE49-F238E27FC236}">
                  <a16:creationId xmlns:a16="http://schemas.microsoft.com/office/drawing/2014/main" id="{D7784291-560B-47D2-8876-A920B2B90A5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210DF2FF-9D81-47F1-A66F-1B1B41963771}"/>
              </a:ext>
            </a:extLst>
          </p:cNvPr>
          <p:cNvGrpSpPr/>
          <p:nvPr/>
        </p:nvGrpSpPr>
        <p:grpSpPr>
          <a:xfrm>
            <a:off x="10792309" y="4631037"/>
            <a:ext cx="137141" cy="137141"/>
            <a:chOff x="6614096" y="3386015"/>
            <a:chExt cx="182880" cy="182880"/>
          </a:xfrm>
        </p:grpSpPr>
        <p:sp>
          <p:nvSpPr>
            <p:cNvPr id="131" name="Oval 130">
              <a:extLst>
                <a:ext uri="{FF2B5EF4-FFF2-40B4-BE49-F238E27FC236}">
                  <a16:creationId xmlns:a16="http://schemas.microsoft.com/office/drawing/2014/main" id="{4FCD4582-5CE1-404D-A04D-C9EEA3A1D1F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2" name="Oval 131">
              <a:extLst>
                <a:ext uri="{FF2B5EF4-FFF2-40B4-BE49-F238E27FC236}">
                  <a16:creationId xmlns:a16="http://schemas.microsoft.com/office/drawing/2014/main" id="{6722194A-DDB8-4033-BCC8-9368FA5E5884}"/>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3" name="Group 132">
            <a:extLst>
              <a:ext uri="{FF2B5EF4-FFF2-40B4-BE49-F238E27FC236}">
                <a16:creationId xmlns:a16="http://schemas.microsoft.com/office/drawing/2014/main" id="{41CE4F76-8AAF-4527-AA29-6490A1D4360A}"/>
              </a:ext>
            </a:extLst>
          </p:cNvPr>
          <p:cNvGrpSpPr/>
          <p:nvPr/>
        </p:nvGrpSpPr>
        <p:grpSpPr>
          <a:xfrm>
            <a:off x="8462328" y="4530733"/>
            <a:ext cx="137141" cy="137141"/>
            <a:chOff x="6614096" y="3386015"/>
            <a:chExt cx="182880" cy="182880"/>
          </a:xfrm>
        </p:grpSpPr>
        <p:sp>
          <p:nvSpPr>
            <p:cNvPr id="134" name="Oval 133">
              <a:extLst>
                <a:ext uri="{FF2B5EF4-FFF2-40B4-BE49-F238E27FC236}">
                  <a16:creationId xmlns:a16="http://schemas.microsoft.com/office/drawing/2014/main" id="{CDCC1838-8AFB-49BB-B563-85AF45CB46F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5" name="Oval 134">
              <a:extLst>
                <a:ext uri="{FF2B5EF4-FFF2-40B4-BE49-F238E27FC236}">
                  <a16:creationId xmlns:a16="http://schemas.microsoft.com/office/drawing/2014/main" id="{4644AF9F-315C-4D36-9166-608FC242072A}"/>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999D482C-654C-4961-8C8A-83A268F77987}"/>
              </a:ext>
            </a:extLst>
          </p:cNvPr>
          <p:cNvGrpSpPr/>
          <p:nvPr/>
        </p:nvGrpSpPr>
        <p:grpSpPr>
          <a:xfrm>
            <a:off x="8645084" y="4537651"/>
            <a:ext cx="137141" cy="137141"/>
            <a:chOff x="6614096" y="3386015"/>
            <a:chExt cx="182880" cy="182880"/>
          </a:xfrm>
        </p:grpSpPr>
        <p:sp>
          <p:nvSpPr>
            <p:cNvPr id="137" name="Oval 136">
              <a:extLst>
                <a:ext uri="{FF2B5EF4-FFF2-40B4-BE49-F238E27FC236}">
                  <a16:creationId xmlns:a16="http://schemas.microsoft.com/office/drawing/2014/main" id="{68AD0B00-A50F-4D71-B70F-C0BFB2E28E0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8" name="Oval 137">
              <a:extLst>
                <a:ext uri="{FF2B5EF4-FFF2-40B4-BE49-F238E27FC236}">
                  <a16:creationId xmlns:a16="http://schemas.microsoft.com/office/drawing/2014/main" id="{4537D148-943D-4C25-8AD1-0FFE0420DE0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E68B5B9B-B503-419F-8D92-02E60D7AE60B}"/>
              </a:ext>
            </a:extLst>
          </p:cNvPr>
          <p:cNvGrpSpPr/>
          <p:nvPr/>
        </p:nvGrpSpPr>
        <p:grpSpPr>
          <a:xfrm>
            <a:off x="8854809" y="4534131"/>
            <a:ext cx="137141" cy="137141"/>
            <a:chOff x="6614096" y="3386015"/>
            <a:chExt cx="182880" cy="182880"/>
          </a:xfrm>
        </p:grpSpPr>
        <p:sp>
          <p:nvSpPr>
            <p:cNvPr id="140" name="Oval 139">
              <a:extLst>
                <a:ext uri="{FF2B5EF4-FFF2-40B4-BE49-F238E27FC236}">
                  <a16:creationId xmlns:a16="http://schemas.microsoft.com/office/drawing/2014/main" id="{93611877-B2BE-4BFD-9EEC-F32D7FC6EA7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1" name="Oval 140">
              <a:extLst>
                <a:ext uri="{FF2B5EF4-FFF2-40B4-BE49-F238E27FC236}">
                  <a16:creationId xmlns:a16="http://schemas.microsoft.com/office/drawing/2014/main" id="{2FC7FF31-3147-4E00-AB6B-D621B2B65C27}"/>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E4DBDB4-8ABD-4CAD-B1BC-8879C2480539}"/>
              </a:ext>
            </a:extLst>
          </p:cNvPr>
          <p:cNvGrpSpPr/>
          <p:nvPr/>
        </p:nvGrpSpPr>
        <p:grpSpPr>
          <a:xfrm>
            <a:off x="8544730" y="4701539"/>
            <a:ext cx="137141" cy="137141"/>
            <a:chOff x="6614096" y="3386015"/>
            <a:chExt cx="182880" cy="182880"/>
          </a:xfrm>
        </p:grpSpPr>
        <p:sp>
          <p:nvSpPr>
            <p:cNvPr id="143" name="Oval 142">
              <a:extLst>
                <a:ext uri="{FF2B5EF4-FFF2-40B4-BE49-F238E27FC236}">
                  <a16:creationId xmlns:a16="http://schemas.microsoft.com/office/drawing/2014/main" id="{F78CC5C2-2451-40BC-BDF9-1A098E2EF8AB}"/>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Oval 143">
              <a:extLst>
                <a:ext uri="{FF2B5EF4-FFF2-40B4-BE49-F238E27FC236}">
                  <a16:creationId xmlns:a16="http://schemas.microsoft.com/office/drawing/2014/main" id="{993AC182-0BC8-4492-8935-C3276891947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5" name="Group 144">
            <a:extLst>
              <a:ext uri="{FF2B5EF4-FFF2-40B4-BE49-F238E27FC236}">
                <a16:creationId xmlns:a16="http://schemas.microsoft.com/office/drawing/2014/main" id="{B9CB7C66-8669-484B-BCCE-57609B40CCA4}"/>
              </a:ext>
            </a:extLst>
          </p:cNvPr>
          <p:cNvGrpSpPr/>
          <p:nvPr/>
        </p:nvGrpSpPr>
        <p:grpSpPr>
          <a:xfrm>
            <a:off x="8743953" y="4711149"/>
            <a:ext cx="137141" cy="137141"/>
            <a:chOff x="6614096" y="3386015"/>
            <a:chExt cx="182880" cy="182880"/>
          </a:xfrm>
        </p:grpSpPr>
        <p:sp>
          <p:nvSpPr>
            <p:cNvPr id="146" name="Oval 145">
              <a:extLst>
                <a:ext uri="{FF2B5EF4-FFF2-40B4-BE49-F238E27FC236}">
                  <a16:creationId xmlns:a16="http://schemas.microsoft.com/office/drawing/2014/main" id="{27C98565-BF28-4ED1-A0D9-878CB71D6C0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Oval 146">
              <a:extLst>
                <a:ext uri="{FF2B5EF4-FFF2-40B4-BE49-F238E27FC236}">
                  <a16:creationId xmlns:a16="http://schemas.microsoft.com/office/drawing/2014/main" id="{1976413D-1AB9-42F2-9B21-696E3F9FA79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246415AF-EFA6-4D33-B059-EB1A606C9BBC}"/>
              </a:ext>
            </a:extLst>
          </p:cNvPr>
          <p:cNvGrpSpPr/>
          <p:nvPr/>
        </p:nvGrpSpPr>
        <p:grpSpPr>
          <a:xfrm>
            <a:off x="8583386" y="5282510"/>
            <a:ext cx="137141" cy="137141"/>
            <a:chOff x="6614096" y="3386015"/>
            <a:chExt cx="182880" cy="182880"/>
          </a:xfrm>
        </p:grpSpPr>
        <p:sp>
          <p:nvSpPr>
            <p:cNvPr id="149" name="Oval 148">
              <a:extLst>
                <a:ext uri="{FF2B5EF4-FFF2-40B4-BE49-F238E27FC236}">
                  <a16:creationId xmlns:a16="http://schemas.microsoft.com/office/drawing/2014/main" id="{863AB840-D021-48E9-A748-C84E4BDB22D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0" name="Oval 149">
              <a:extLst>
                <a:ext uri="{FF2B5EF4-FFF2-40B4-BE49-F238E27FC236}">
                  <a16:creationId xmlns:a16="http://schemas.microsoft.com/office/drawing/2014/main" id="{B2F71A65-2C70-4AA6-BDF6-6567934D1BDC}"/>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1" name="Group 150">
            <a:extLst>
              <a:ext uri="{FF2B5EF4-FFF2-40B4-BE49-F238E27FC236}">
                <a16:creationId xmlns:a16="http://schemas.microsoft.com/office/drawing/2014/main" id="{DBE61D1D-96EA-4497-90D9-CDA05EDED00E}"/>
              </a:ext>
            </a:extLst>
          </p:cNvPr>
          <p:cNvGrpSpPr/>
          <p:nvPr/>
        </p:nvGrpSpPr>
        <p:grpSpPr>
          <a:xfrm>
            <a:off x="8773297" y="5282510"/>
            <a:ext cx="137141" cy="137141"/>
            <a:chOff x="6614096" y="3386015"/>
            <a:chExt cx="182880" cy="182880"/>
          </a:xfrm>
        </p:grpSpPr>
        <p:sp>
          <p:nvSpPr>
            <p:cNvPr id="152" name="Oval 151">
              <a:extLst>
                <a:ext uri="{FF2B5EF4-FFF2-40B4-BE49-F238E27FC236}">
                  <a16:creationId xmlns:a16="http://schemas.microsoft.com/office/drawing/2014/main" id="{5068C9DF-E0AB-497C-B218-5AE011084712}"/>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3" name="Oval 152">
              <a:extLst>
                <a:ext uri="{FF2B5EF4-FFF2-40B4-BE49-F238E27FC236}">
                  <a16:creationId xmlns:a16="http://schemas.microsoft.com/office/drawing/2014/main" id="{CA51703B-6344-4B56-B6F0-482104C7732B}"/>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4" name="Group 153">
            <a:extLst>
              <a:ext uri="{FF2B5EF4-FFF2-40B4-BE49-F238E27FC236}">
                <a16:creationId xmlns:a16="http://schemas.microsoft.com/office/drawing/2014/main" id="{C4C657B9-575D-4F7A-9CA4-E078D0F9FBC1}"/>
              </a:ext>
            </a:extLst>
          </p:cNvPr>
          <p:cNvGrpSpPr/>
          <p:nvPr/>
        </p:nvGrpSpPr>
        <p:grpSpPr>
          <a:xfrm>
            <a:off x="9564322" y="5842390"/>
            <a:ext cx="137141" cy="137141"/>
            <a:chOff x="6614096" y="3386015"/>
            <a:chExt cx="182880" cy="182880"/>
          </a:xfrm>
        </p:grpSpPr>
        <p:sp>
          <p:nvSpPr>
            <p:cNvPr id="155" name="Oval 154">
              <a:extLst>
                <a:ext uri="{FF2B5EF4-FFF2-40B4-BE49-F238E27FC236}">
                  <a16:creationId xmlns:a16="http://schemas.microsoft.com/office/drawing/2014/main" id="{26D1162E-980B-4E63-9FED-9886E71FA20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Oval 155">
              <a:extLst>
                <a:ext uri="{FF2B5EF4-FFF2-40B4-BE49-F238E27FC236}">
                  <a16:creationId xmlns:a16="http://schemas.microsoft.com/office/drawing/2014/main" id="{55F0CD36-5ACF-4BBE-A5E4-3150E5A189E2}"/>
                </a:ext>
              </a:extLst>
            </p:cNvPr>
            <p:cNvSpPr/>
            <p:nvPr/>
          </p:nvSpPr>
          <p:spPr>
            <a:xfrm>
              <a:off x="6636956" y="3408875"/>
              <a:ext cx="137160" cy="137160"/>
            </a:xfrm>
            <a:prstGeom prst="ellipse">
              <a:avLst/>
            </a:prstGeom>
            <a:solidFill>
              <a:srgbClr val="00315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57" name="Group 156">
            <a:extLst>
              <a:ext uri="{FF2B5EF4-FFF2-40B4-BE49-F238E27FC236}">
                <a16:creationId xmlns:a16="http://schemas.microsoft.com/office/drawing/2014/main" id="{34684670-3022-427B-8DB9-FD69A42D79C5}"/>
              </a:ext>
            </a:extLst>
          </p:cNvPr>
          <p:cNvGrpSpPr/>
          <p:nvPr/>
        </p:nvGrpSpPr>
        <p:grpSpPr>
          <a:xfrm>
            <a:off x="9564322" y="6015888"/>
            <a:ext cx="137141" cy="137141"/>
            <a:chOff x="6614096" y="3386015"/>
            <a:chExt cx="182880" cy="182880"/>
          </a:xfrm>
        </p:grpSpPr>
        <p:sp>
          <p:nvSpPr>
            <p:cNvPr id="158" name="Oval 157">
              <a:extLst>
                <a:ext uri="{FF2B5EF4-FFF2-40B4-BE49-F238E27FC236}">
                  <a16:creationId xmlns:a16="http://schemas.microsoft.com/office/drawing/2014/main" id="{5A468734-5B87-417F-8142-FC8275EEDF1E}"/>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9" name="Oval 158">
              <a:extLst>
                <a:ext uri="{FF2B5EF4-FFF2-40B4-BE49-F238E27FC236}">
                  <a16:creationId xmlns:a16="http://schemas.microsoft.com/office/drawing/2014/main" id="{1ADE7BC6-E647-4284-ADEA-C5597F20495D}"/>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0" name="Group 159">
            <a:extLst>
              <a:ext uri="{FF2B5EF4-FFF2-40B4-BE49-F238E27FC236}">
                <a16:creationId xmlns:a16="http://schemas.microsoft.com/office/drawing/2014/main" id="{6FB0AAD2-3D20-4502-A7C0-3E231CB95B42}"/>
              </a:ext>
            </a:extLst>
          </p:cNvPr>
          <p:cNvGrpSpPr/>
          <p:nvPr/>
        </p:nvGrpSpPr>
        <p:grpSpPr>
          <a:xfrm>
            <a:off x="9749827" y="5842390"/>
            <a:ext cx="137141" cy="137141"/>
            <a:chOff x="6614096" y="3386015"/>
            <a:chExt cx="182880" cy="182880"/>
          </a:xfrm>
        </p:grpSpPr>
        <p:sp>
          <p:nvSpPr>
            <p:cNvPr id="161" name="Oval 160">
              <a:extLst>
                <a:ext uri="{FF2B5EF4-FFF2-40B4-BE49-F238E27FC236}">
                  <a16:creationId xmlns:a16="http://schemas.microsoft.com/office/drawing/2014/main" id="{AEB8AFA8-5E68-4FEB-953E-7529FCEB96B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Oval 161">
              <a:extLst>
                <a:ext uri="{FF2B5EF4-FFF2-40B4-BE49-F238E27FC236}">
                  <a16:creationId xmlns:a16="http://schemas.microsoft.com/office/drawing/2014/main" id="{F214A0A1-1BD1-4701-A86F-0707F81DFF12}"/>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3" name="Group 162">
            <a:extLst>
              <a:ext uri="{FF2B5EF4-FFF2-40B4-BE49-F238E27FC236}">
                <a16:creationId xmlns:a16="http://schemas.microsoft.com/office/drawing/2014/main" id="{FF390A94-37A9-4BE6-BBC7-35AA0A088348}"/>
              </a:ext>
            </a:extLst>
          </p:cNvPr>
          <p:cNvGrpSpPr/>
          <p:nvPr/>
        </p:nvGrpSpPr>
        <p:grpSpPr>
          <a:xfrm>
            <a:off x="9749827" y="6015888"/>
            <a:ext cx="137141" cy="137141"/>
            <a:chOff x="6614096" y="3386015"/>
            <a:chExt cx="182880" cy="182880"/>
          </a:xfrm>
        </p:grpSpPr>
        <p:sp>
          <p:nvSpPr>
            <p:cNvPr id="164" name="Oval 163">
              <a:extLst>
                <a:ext uri="{FF2B5EF4-FFF2-40B4-BE49-F238E27FC236}">
                  <a16:creationId xmlns:a16="http://schemas.microsoft.com/office/drawing/2014/main" id="{55E7988B-AB53-470E-A402-AEC78DA6E525}"/>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5" name="Oval 164">
              <a:extLst>
                <a:ext uri="{FF2B5EF4-FFF2-40B4-BE49-F238E27FC236}">
                  <a16:creationId xmlns:a16="http://schemas.microsoft.com/office/drawing/2014/main" id="{3B1CAC72-608C-4092-9640-F286AC6097F2}"/>
                </a:ext>
              </a:extLst>
            </p:cNvPr>
            <p:cNvSpPr/>
            <p:nvPr/>
          </p:nvSpPr>
          <p:spPr>
            <a:xfrm>
              <a:off x="6636956" y="3408875"/>
              <a:ext cx="137160" cy="137160"/>
            </a:xfrm>
            <a:prstGeom prst="ellipse">
              <a:avLst/>
            </a:prstGeom>
            <a:solidFill>
              <a:srgbClr val="D78200"/>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AFC27068-DDB5-45CD-A151-F6D6B9B9AA74}"/>
              </a:ext>
            </a:extLst>
          </p:cNvPr>
          <p:cNvGrpSpPr/>
          <p:nvPr/>
        </p:nvGrpSpPr>
        <p:grpSpPr>
          <a:xfrm>
            <a:off x="6316270" y="4010530"/>
            <a:ext cx="287122" cy="287122"/>
            <a:chOff x="3829879" y="2544417"/>
            <a:chExt cx="781878" cy="781878"/>
          </a:xfrm>
        </p:grpSpPr>
        <p:sp>
          <p:nvSpPr>
            <p:cNvPr id="167" name="Rectangle: Rounded Corners 166">
              <a:extLst>
                <a:ext uri="{FF2B5EF4-FFF2-40B4-BE49-F238E27FC236}">
                  <a16:creationId xmlns:a16="http://schemas.microsoft.com/office/drawing/2014/main" id="{433CA90C-C76F-4390-B3F3-1B1042CA1B55}"/>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0E3E4CA1-C69A-449D-9CB3-24E4E158F89F}"/>
                </a:ext>
              </a:extLst>
            </p:cNvPr>
            <p:cNvGrpSpPr/>
            <p:nvPr/>
          </p:nvGrpSpPr>
          <p:grpSpPr>
            <a:xfrm>
              <a:off x="3962757" y="2717377"/>
              <a:ext cx="516122" cy="435958"/>
              <a:chOff x="3958213" y="2687192"/>
              <a:chExt cx="516122" cy="435958"/>
            </a:xfrm>
          </p:grpSpPr>
          <p:grpSp>
            <p:nvGrpSpPr>
              <p:cNvPr id="169" name="Group 168">
                <a:extLst>
                  <a:ext uri="{FF2B5EF4-FFF2-40B4-BE49-F238E27FC236}">
                    <a16:creationId xmlns:a16="http://schemas.microsoft.com/office/drawing/2014/main" id="{8CF51384-807F-4EAD-9913-38A2FFE186C6}"/>
                  </a:ext>
                </a:extLst>
              </p:cNvPr>
              <p:cNvGrpSpPr/>
              <p:nvPr/>
            </p:nvGrpSpPr>
            <p:grpSpPr>
              <a:xfrm>
                <a:off x="4101974" y="2687192"/>
                <a:ext cx="228600" cy="228600"/>
                <a:chOff x="6614096" y="3386015"/>
                <a:chExt cx="182880" cy="182880"/>
              </a:xfrm>
            </p:grpSpPr>
            <p:sp>
              <p:nvSpPr>
                <p:cNvPr id="176" name="Oval 175">
                  <a:extLst>
                    <a:ext uri="{FF2B5EF4-FFF2-40B4-BE49-F238E27FC236}">
                      <a16:creationId xmlns:a16="http://schemas.microsoft.com/office/drawing/2014/main" id="{7375B68A-B2D5-4887-A2FB-D59443794A24}"/>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Oval 176">
                  <a:extLst>
                    <a:ext uri="{FF2B5EF4-FFF2-40B4-BE49-F238E27FC236}">
                      <a16:creationId xmlns:a16="http://schemas.microsoft.com/office/drawing/2014/main" id="{294DABA8-68EF-4E92-8752-09144E5290E6}"/>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0" name="Group 169">
                <a:extLst>
                  <a:ext uri="{FF2B5EF4-FFF2-40B4-BE49-F238E27FC236}">
                    <a16:creationId xmlns:a16="http://schemas.microsoft.com/office/drawing/2014/main" id="{7D0C9EDB-8331-4ED4-AD66-097AF7C96DA7}"/>
                  </a:ext>
                </a:extLst>
              </p:cNvPr>
              <p:cNvGrpSpPr/>
              <p:nvPr/>
            </p:nvGrpSpPr>
            <p:grpSpPr>
              <a:xfrm>
                <a:off x="3958213" y="2894550"/>
                <a:ext cx="228600" cy="228600"/>
                <a:chOff x="6614096" y="3386015"/>
                <a:chExt cx="182880" cy="182880"/>
              </a:xfrm>
            </p:grpSpPr>
            <p:sp>
              <p:nvSpPr>
                <p:cNvPr id="174" name="Oval 173">
                  <a:extLst>
                    <a:ext uri="{FF2B5EF4-FFF2-40B4-BE49-F238E27FC236}">
                      <a16:creationId xmlns:a16="http://schemas.microsoft.com/office/drawing/2014/main" id="{D679B71B-60FE-4311-90E4-1562B243E701}"/>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5" name="Oval 174">
                  <a:extLst>
                    <a:ext uri="{FF2B5EF4-FFF2-40B4-BE49-F238E27FC236}">
                      <a16:creationId xmlns:a16="http://schemas.microsoft.com/office/drawing/2014/main" id="{4573C020-3FC0-4E7C-BCF1-5983D6AEEAC0}"/>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71" name="Group 170">
                <a:extLst>
                  <a:ext uri="{FF2B5EF4-FFF2-40B4-BE49-F238E27FC236}">
                    <a16:creationId xmlns:a16="http://schemas.microsoft.com/office/drawing/2014/main" id="{1F0ADE90-B2A4-435B-9AE2-5B0C52278483}"/>
                  </a:ext>
                </a:extLst>
              </p:cNvPr>
              <p:cNvGrpSpPr/>
              <p:nvPr/>
            </p:nvGrpSpPr>
            <p:grpSpPr>
              <a:xfrm>
                <a:off x="4245735" y="2894550"/>
                <a:ext cx="228600" cy="228600"/>
                <a:chOff x="6614096" y="3386015"/>
                <a:chExt cx="182880" cy="182880"/>
              </a:xfrm>
            </p:grpSpPr>
            <p:sp>
              <p:nvSpPr>
                <p:cNvPr id="172" name="Oval 171">
                  <a:extLst>
                    <a:ext uri="{FF2B5EF4-FFF2-40B4-BE49-F238E27FC236}">
                      <a16:creationId xmlns:a16="http://schemas.microsoft.com/office/drawing/2014/main" id="{70351BF6-E58C-4FFA-8DF8-4ECD4A2C215A}"/>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3" name="Oval 172">
                  <a:extLst>
                    <a:ext uri="{FF2B5EF4-FFF2-40B4-BE49-F238E27FC236}">
                      <a16:creationId xmlns:a16="http://schemas.microsoft.com/office/drawing/2014/main" id="{85F93DE9-FDBF-4E6E-90D9-459A29C1814C}"/>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78" name="Group 177">
            <a:extLst>
              <a:ext uri="{FF2B5EF4-FFF2-40B4-BE49-F238E27FC236}">
                <a16:creationId xmlns:a16="http://schemas.microsoft.com/office/drawing/2014/main" id="{D63D1F49-E75C-4D4F-BCF7-BC69C280EAF9}"/>
              </a:ext>
            </a:extLst>
          </p:cNvPr>
          <p:cNvGrpSpPr/>
          <p:nvPr/>
        </p:nvGrpSpPr>
        <p:grpSpPr>
          <a:xfrm>
            <a:off x="6316270" y="4593967"/>
            <a:ext cx="287122" cy="287122"/>
            <a:chOff x="3829879" y="2544417"/>
            <a:chExt cx="781878" cy="781878"/>
          </a:xfrm>
        </p:grpSpPr>
        <p:sp>
          <p:nvSpPr>
            <p:cNvPr id="179" name="Rectangle: Rounded Corners 178">
              <a:extLst>
                <a:ext uri="{FF2B5EF4-FFF2-40B4-BE49-F238E27FC236}">
                  <a16:creationId xmlns:a16="http://schemas.microsoft.com/office/drawing/2014/main" id="{683F0A6B-E050-4D7E-AD38-D190E05712CE}"/>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A687F4A1-1941-486C-9494-8B0A819526C1}"/>
                </a:ext>
              </a:extLst>
            </p:cNvPr>
            <p:cNvGrpSpPr/>
            <p:nvPr/>
          </p:nvGrpSpPr>
          <p:grpSpPr>
            <a:xfrm>
              <a:off x="3962757" y="2717377"/>
              <a:ext cx="516122" cy="435958"/>
              <a:chOff x="3958213" y="2687192"/>
              <a:chExt cx="516122" cy="435958"/>
            </a:xfrm>
          </p:grpSpPr>
          <p:grpSp>
            <p:nvGrpSpPr>
              <p:cNvPr id="181" name="Group 180">
                <a:extLst>
                  <a:ext uri="{FF2B5EF4-FFF2-40B4-BE49-F238E27FC236}">
                    <a16:creationId xmlns:a16="http://schemas.microsoft.com/office/drawing/2014/main" id="{3B50B9A9-FB9A-4FDF-996E-00BB67C6C3CA}"/>
                  </a:ext>
                </a:extLst>
              </p:cNvPr>
              <p:cNvGrpSpPr/>
              <p:nvPr/>
            </p:nvGrpSpPr>
            <p:grpSpPr>
              <a:xfrm>
                <a:off x="4101974" y="2687192"/>
                <a:ext cx="228600" cy="228600"/>
                <a:chOff x="6614096" y="3386015"/>
                <a:chExt cx="182880" cy="182880"/>
              </a:xfrm>
            </p:grpSpPr>
            <p:sp>
              <p:nvSpPr>
                <p:cNvPr id="188" name="Oval 187">
                  <a:extLst>
                    <a:ext uri="{FF2B5EF4-FFF2-40B4-BE49-F238E27FC236}">
                      <a16:creationId xmlns:a16="http://schemas.microsoft.com/office/drawing/2014/main" id="{0E23A5E5-CFBC-4BB5-B338-3F6B92D60A38}"/>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9" name="Oval 188">
                  <a:extLst>
                    <a:ext uri="{FF2B5EF4-FFF2-40B4-BE49-F238E27FC236}">
                      <a16:creationId xmlns:a16="http://schemas.microsoft.com/office/drawing/2014/main" id="{0CF8FC87-1E5F-4D78-B740-6524CAD4809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2" name="Group 181">
                <a:extLst>
                  <a:ext uri="{FF2B5EF4-FFF2-40B4-BE49-F238E27FC236}">
                    <a16:creationId xmlns:a16="http://schemas.microsoft.com/office/drawing/2014/main" id="{F5B0E64D-473A-4314-A999-16B36D36824E}"/>
                  </a:ext>
                </a:extLst>
              </p:cNvPr>
              <p:cNvGrpSpPr/>
              <p:nvPr/>
            </p:nvGrpSpPr>
            <p:grpSpPr>
              <a:xfrm>
                <a:off x="3958213" y="2894550"/>
                <a:ext cx="228600" cy="228600"/>
                <a:chOff x="6614096" y="3386015"/>
                <a:chExt cx="182880" cy="182880"/>
              </a:xfrm>
            </p:grpSpPr>
            <p:sp>
              <p:nvSpPr>
                <p:cNvPr id="186" name="Oval 185">
                  <a:extLst>
                    <a:ext uri="{FF2B5EF4-FFF2-40B4-BE49-F238E27FC236}">
                      <a16:creationId xmlns:a16="http://schemas.microsoft.com/office/drawing/2014/main" id="{1F689CA4-0C6D-4906-AB63-B8607F4B4F27}"/>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7" name="Oval 186">
                  <a:extLst>
                    <a:ext uri="{FF2B5EF4-FFF2-40B4-BE49-F238E27FC236}">
                      <a16:creationId xmlns:a16="http://schemas.microsoft.com/office/drawing/2014/main" id="{1E51677B-7762-4988-9055-32AB034A428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83" name="Group 182">
                <a:extLst>
                  <a:ext uri="{FF2B5EF4-FFF2-40B4-BE49-F238E27FC236}">
                    <a16:creationId xmlns:a16="http://schemas.microsoft.com/office/drawing/2014/main" id="{BED67282-F563-4BB0-9BD4-FCE732F64C8F}"/>
                  </a:ext>
                </a:extLst>
              </p:cNvPr>
              <p:cNvGrpSpPr/>
              <p:nvPr/>
            </p:nvGrpSpPr>
            <p:grpSpPr>
              <a:xfrm>
                <a:off x="4245735" y="2894550"/>
                <a:ext cx="228600" cy="228600"/>
                <a:chOff x="6614096" y="3386015"/>
                <a:chExt cx="182880" cy="182880"/>
              </a:xfrm>
            </p:grpSpPr>
            <p:sp>
              <p:nvSpPr>
                <p:cNvPr id="184" name="Oval 183">
                  <a:extLst>
                    <a:ext uri="{FF2B5EF4-FFF2-40B4-BE49-F238E27FC236}">
                      <a16:creationId xmlns:a16="http://schemas.microsoft.com/office/drawing/2014/main" id="{1162051A-F007-49CE-B822-85670F86C56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85" name="Oval 184">
                  <a:extLst>
                    <a:ext uri="{FF2B5EF4-FFF2-40B4-BE49-F238E27FC236}">
                      <a16:creationId xmlns:a16="http://schemas.microsoft.com/office/drawing/2014/main" id="{9C15E55C-1B7B-4FB1-A6B5-19FC2796C1EF}"/>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90" name="Group 189">
            <a:extLst>
              <a:ext uri="{FF2B5EF4-FFF2-40B4-BE49-F238E27FC236}">
                <a16:creationId xmlns:a16="http://schemas.microsoft.com/office/drawing/2014/main" id="{2CD8CA25-43EC-45E7-A8BD-82AA3866DAEC}"/>
              </a:ext>
            </a:extLst>
          </p:cNvPr>
          <p:cNvGrpSpPr/>
          <p:nvPr/>
        </p:nvGrpSpPr>
        <p:grpSpPr>
          <a:xfrm>
            <a:off x="6316270" y="5177404"/>
            <a:ext cx="287122" cy="287122"/>
            <a:chOff x="3829879" y="2544417"/>
            <a:chExt cx="781878" cy="781878"/>
          </a:xfrm>
        </p:grpSpPr>
        <p:sp>
          <p:nvSpPr>
            <p:cNvPr id="191" name="Rectangle: Rounded Corners 190">
              <a:extLst>
                <a:ext uri="{FF2B5EF4-FFF2-40B4-BE49-F238E27FC236}">
                  <a16:creationId xmlns:a16="http://schemas.microsoft.com/office/drawing/2014/main" id="{75F33A98-4DBC-47F4-855F-E6170AA21DF0}"/>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192" name="Group 191">
              <a:extLst>
                <a:ext uri="{FF2B5EF4-FFF2-40B4-BE49-F238E27FC236}">
                  <a16:creationId xmlns:a16="http://schemas.microsoft.com/office/drawing/2014/main" id="{380C0560-9AEB-4D7F-84D2-BBF75CBE8433}"/>
                </a:ext>
              </a:extLst>
            </p:cNvPr>
            <p:cNvGrpSpPr/>
            <p:nvPr/>
          </p:nvGrpSpPr>
          <p:grpSpPr>
            <a:xfrm>
              <a:off x="3962757" y="2717377"/>
              <a:ext cx="516122" cy="435958"/>
              <a:chOff x="3958213" y="2687192"/>
              <a:chExt cx="516122" cy="435958"/>
            </a:xfrm>
          </p:grpSpPr>
          <p:grpSp>
            <p:nvGrpSpPr>
              <p:cNvPr id="193" name="Group 192">
                <a:extLst>
                  <a:ext uri="{FF2B5EF4-FFF2-40B4-BE49-F238E27FC236}">
                    <a16:creationId xmlns:a16="http://schemas.microsoft.com/office/drawing/2014/main" id="{9DF1528B-4B71-4678-B389-A277AEAEDB21}"/>
                  </a:ext>
                </a:extLst>
              </p:cNvPr>
              <p:cNvGrpSpPr/>
              <p:nvPr/>
            </p:nvGrpSpPr>
            <p:grpSpPr>
              <a:xfrm>
                <a:off x="4101974" y="2687192"/>
                <a:ext cx="228600" cy="228600"/>
                <a:chOff x="6614096" y="3386015"/>
                <a:chExt cx="182880" cy="182880"/>
              </a:xfrm>
            </p:grpSpPr>
            <p:sp>
              <p:nvSpPr>
                <p:cNvPr id="200" name="Oval 199">
                  <a:extLst>
                    <a:ext uri="{FF2B5EF4-FFF2-40B4-BE49-F238E27FC236}">
                      <a16:creationId xmlns:a16="http://schemas.microsoft.com/office/drawing/2014/main" id="{B17CD0F4-6C0B-4502-B914-2AB52E47DAE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1" name="Oval 200">
                  <a:extLst>
                    <a:ext uri="{FF2B5EF4-FFF2-40B4-BE49-F238E27FC236}">
                      <a16:creationId xmlns:a16="http://schemas.microsoft.com/office/drawing/2014/main" id="{B73FC3CC-B88F-44F6-8FF2-426EB28D0FC5}"/>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4" name="Group 193">
                <a:extLst>
                  <a:ext uri="{FF2B5EF4-FFF2-40B4-BE49-F238E27FC236}">
                    <a16:creationId xmlns:a16="http://schemas.microsoft.com/office/drawing/2014/main" id="{E342E03A-A354-4FA9-9744-FB04229EC2DC}"/>
                  </a:ext>
                </a:extLst>
              </p:cNvPr>
              <p:cNvGrpSpPr/>
              <p:nvPr/>
            </p:nvGrpSpPr>
            <p:grpSpPr>
              <a:xfrm>
                <a:off x="3958213" y="2894550"/>
                <a:ext cx="228600" cy="228600"/>
                <a:chOff x="6614096" y="3386015"/>
                <a:chExt cx="182880" cy="182880"/>
              </a:xfrm>
            </p:grpSpPr>
            <p:sp>
              <p:nvSpPr>
                <p:cNvPr id="198" name="Oval 197">
                  <a:extLst>
                    <a:ext uri="{FF2B5EF4-FFF2-40B4-BE49-F238E27FC236}">
                      <a16:creationId xmlns:a16="http://schemas.microsoft.com/office/drawing/2014/main" id="{CD93F9D5-55DA-40DA-AB5C-3AF9A07080B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9" name="Oval 198">
                  <a:extLst>
                    <a:ext uri="{FF2B5EF4-FFF2-40B4-BE49-F238E27FC236}">
                      <a16:creationId xmlns:a16="http://schemas.microsoft.com/office/drawing/2014/main" id="{B76D7DD1-C1DD-43D0-866A-F6BDFBDFAE01}"/>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57A42FF2-E587-4007-8055-8D49DAEE4F02}"/>
                  </a:ext>
                </a:extLst>
              </p:cNvPr>
              <p:cNvGrpSpPr/>
              <p:nvPr/>
            </p:nvGrpSpPr>
            <p:grpSpPr>
              <a:xfrm>
                <a:off x="4245735" y="2894550"/>
                <a:ext cx="228600" cy="228600"/>
                <a:chOff x="6614096" y="3386015"/>
                <a:chExt cx="182880" cy="182880"/>
              </a:xfrm>
            </p:grpSpPr>
            <p:sp>
              <p:nvSpPr>
                <p:cNvPr id="196" name="Oval 195">
                  <a:extLst>
                    <a:ext uri="{FF2B5EF4-FFF2-40B4-BE49-F238E27FC236}">
                      <a16:creationId xmlns:a16="http://schemas.microsoft.com/office/drawing/2014/main" id="{6B072C32-3440-4714-A957-D31E7A245666}"/>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97" name="Oval 196">
                  <a:extLst>
                    <a:ext uri="{FF2B5EF4-FFF2-40B4-BE49-F238E27FC236}">
                      <a16:creationId xmlns:a16="http://schemas.microsoft.com/office/drawing/2014/main" id="{8AC2BFC8-B55B-4D1C-9281-5295DE600015}"/>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02" name="Group 201">
            <a:extLst>
              <a:ext uri="{FF2B5EF4-FFF2-40B4-BE49-F238E27FC236}">
                <a16:creationId xmlns:a16="http://schemas.microsoft.com/office/drawing/2014/main" id="{17B9DB50-76EB-4103-B054-DEC995FF9294}"/>
              </a:ext>
            </a:extLst>
          </p:cNvPr>
          <p:cNvGrpSpPr/>
          <p:nvPr/>
        </p:nvGrpSpPr>
        <p:grpSpPr>
          <a:xfrm>
            <a:off x="6316270" y="5768792"/>
            <a:ext cx="287122" cy="287122"/>
            <a:chOff x="3829879" y="2544417"/>
            <a:chExt cx="781878" cy="781878"/>
          </a:xfrm>
        </p:grpSpPr>
        <p:sp>
          <p:nvSpPr>
            <p:cNvPr id="203" name="Rectangle: Rounded Corners 202">
              <a:extLst>
                <a:ext uri="{FF2B5EF4-FFF2-40B4-BE49-F238E27FC236}">
                  <a16:creationId xmlns:a16="http://schemas.microsoft.com/office/drawing/2014/main" id="{A3FA0A20-D5AF-407D-A3AC-924A8FFDB9B4}"/>
                </a:ext>
              </a:extLst>
            </p:cNvPr>
            <p:cNvSpPr/>
            <p:nvPr/>
          </p:nvSpPr>
          <p:spPr>
            <a:xfrm>
              <a:off x="3829879" y="2544417"/>
              <a:ext cx="781878" cy="781878"/>
            </a:xfrm>
            <a:prstGeom prst="roundRect">
              <a:avLst/>
            </a:prstGeom>
            <a:noFill/>
            <a:ln w="12700" cap="flat" cmpd="sng" algn="ctr">
              <a:solidFill>
                <a:srgbClr val="000000"/>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nvGrpSpPr>
            <p:cNvPr id="204" name="Group 203">
              <a:extLst>
                <a:ext uri="{FF2B5EF4-FFF2-40B4-BE49-F238E27FC236}">
                  <a16:creationId xmlns:a16="http://schemas.microsoft.com/office/drawing/2014/main" id="{AD5954AB-C122-45C4-817B-EFF3FD9F408C}"/>
                </a:ext>
              </a:extLst>
            </p:cNvPr>
            <p:cNvGrpSpPr/>
            <p:nvPr/>
          </p:nvGrpSpPr>
          <p:grpSpPr>
            <a:xfrm>
              <a:off x="3962757" y="2717377"/>
              <a:ext cx="516122" cy="435958"/>
              <a:chOff x="3958213" y="2687192"/>
              <a:chExt cx="516122" cy="435958"/>
            </a:xfrm>
          </p:grpSpPr>
          <p:grpSp>
            <p:nvGrpSpPr>
              <p:cNvPr id="205" name="Group 204">
                <a:extLst>
                  <a:ext uri="{FF2B5EF4-FFF2-40B4-BE49-F238E27FC236}">
                    <a16:creationId xmlns:a16="http://schemas.microsoft.com/office/drawing/2014/main" id="{AB4AB0DB-E040-40D9-B504-D8E0BBB3DB68}"/>
                  </a:ext>
                </a:extLst>
              </p:cNvPr>
              <p:cNvGrpSpPr/>
              <p:nvPr/>
            </p:nvGrpSpPr>
            <p:grpSpPr>
              <a:xfrm>
                <a:off x="4101974" y="2687192"/>
                <a:ext cx="228600" cy="228600"/>
                <a:chOff x="6614096" y="3386015"/>
                <a:chExt cx="182880" cy="182880"/>
              </a:xfrm>
            </p:grpSpPr>
            <p:sp>
              <p:nvSpPr>
                <p:cNvPr id="212" name="Oval 211">
                  <a:extLst>
                    <a:ext uri="{FF2B5EF4-FFF2-40B4-BE49-F238E27FC236}">
                      <a16:creationId xmlns:a16="http://schemas.microsoft.com/office/drawing/2014/main" id="{5D5BCCE0-5AD0-43EB-8ECE-FA13A06904FF}"/>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3" name="Oval 212">
                  <a:extLst>
                    <a:ext uri="{FF2B5EF4-FFF2-40B4-BE49-F238E27FC236}">
                      <a16:creationId xmlns:a16="http://schemas.microsoft.com/office/drawing/2014/main" id="{F89C37C2-5D14-47DD-97CB-4C9D730D09F8}"/>
                    </a:ext>
                  </a:extLst>
                </p:cNvPr>
                <p:cNvSpPr/>
                <p:nvPr/>
              </p:nvSpPr>
              <p:spPr>
                <a:xfrm>
                  <a:off x="6636956" y="3408875"/>
                  <a:ext cx="137160" cy="137160"/>
                </a:xfrm>
                <a:prstGeom prst="ellipse">
                  <a:avLst/>
                </a:prstGeom>
                <a:solidFill>
                  <a:srgbClr val="89C40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14869799-A3AA-412E-BDDE-5CE4AEA031B3}"/>
                  </a:ext>
                </a:extLst>
              </p:cNvPr>
              <p:cNvGrpSpPr/>
              <p:nvPr/>
            </p:nvGrpSpPr>
            <p:grpSpPr>
              <a:xfrm>
                <a:off x="3958213" y="2894550"/>
                <a:ext cx="228600" cy="228600"/>
                <a:chOff x="6614096" y="3386015"/>
                <a:chExt cx="182880" cy="182880"/>
              </a:xfrm>
            </p:grpSpPr>
            <p:sp>
              <p:nvSpPr>
                <p:cNvPr id="210" name="Oval 209">
                  <a:extLst>
                    <a:ext uri="{FF2B5EF4-FFF2-40B4-BE49-F238E27FC236}">
                      <a16:creationId xmlns:a16="http://schemas.microsoft.com/office/drawing/2014/main" id="{49D109CB-514D-456F-AADF-CC0B7E242D69}"/>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11" name="Oval 210">
                  <a:extLst>
                    <a:ext uri="{FF2B5EF4-FFF2-40B4-BE49-F238E27FC236}">
                      <a16:creationId xmlns:a16="http://schemas.microsoft.com/office/drawing/2014/main" id="{5DE29220-C334-44BF-9BC4-28B8BB33A0F9}"/>
                    </a:ext>
                  </a:extLst>
                </p:cNvPr>
                <p:cNvSpPr/>
                <p:nvPr/>
              </p:nvSpPr>
              <p:spPr>
                <a:xfrm>
                  <a:off x="6636956" y="3408875"/>
                  <a:ext cx="137160" cy="137160"/>
                </a:xfrm>
                <a:prstGeom prst="ellipse">
                  <a:avLst/>
                </a:prstGeom>
                <a:solidFill>
                  <a:srgbClr val="B1D6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E586F0EC-F924-48E7-ACEA-525D482985AE}"/>
                  </a:ext>
                </a:extLst>
              </p:cNvPr>
              <p:cNvGrpSpPr/>
              <p:nvPr/>
            </p:nvGrpSpPr>
            <p:grpSpPr>
              <a:xfrm>
                <a:off x="4245735" y="2894550"/>
                <a:ext cx="228600" cy="228600"/>
                <a:chOff x="6614096" y="3386015"/>
                <a:chExt cx="182880" cy="182880"/>
              </a:xfrm>
            </p:grpSpPr>
            <p:sp>
              <p:nvSpPr>
                <p:cNvPr id="208" name="Oval 207">
                  <a:extLst>
                    <a:ext uri="{FF2B5EF4-FFF2-40B4-BE49-F238E27FC236}">
                      <a16:creationId xmlns:a16="http://schemas.microsoft.com/office/drawing/2014/main" id="{24F6C55B-5E58-4DD1-B59D-A5D5D930BBED}"/>
                    </a:ext>
                  </a:extLst>
                </p:cNvPr>
                <p:cNvSpPr/>
                <p:nvPr/>
              </p:nvSpPr>
              <p:spPr>
                <a:xfrm>
                  <a:off x="6614096" y="3386015"/>
                  <a:ext cx="182880" cy="182880"/>
                </a:xfrm>
                <a:prstGeom prst="ellipse">
                  <a:avLst/>
                </a:prstGeom>
                <a:solidFill>
                  <a:srgbClr val="F2F2F2"/>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09" name="Oval 208">
                  <a:extLst>
                    <a:ext uri="{FF2B5EF4-FFF2-40B4-BE49-F238E27FC236}">
                      <a16:creationId xmlns:a16="http://schemas.microsoft.com/office/drawing/2014/main" id="{8049708C-6056-41E7-B64F-33E40CC1DFC9}"/>
                    </a:ext>
                  </a:extLst>
                </p:cNvPr>
                <p:cNvSpPr/>
                <p:nvPr/>
              </p:nvSpPr>
              <p:spPr>
                <a:xfrm>
                  <a:off x="6636956" y="3408875"/>
                  <a:ext cx="137160" cy="137160"/>
                </a:xfrm>
                <a:prstGeom prst="ellipse">
                  <a:avLst/>
                </a:prstGeom>
                <a:solidFill>
                  <a:srgbClr val="0078D7"/>
                </a:solidFill>
                <a:ln w="10795" cap="flat" cmpd="sng" algn="ctr">
                  <a:noFill/>
                  <a:prstDash val="soli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235" name="Group 234">
            <a:extLst>
              <a:ext uri="{FF2B5EF4-FFF2-40B4-BE49-F238E27FC236}">
                <a16:creationId xmlns:a16="http://schemas.microsoft.com/office/drawing/2014/main" id="{71462941-D5A8-4823-B912-1AC7E63EC03B}"/>
              </a:ext>
            </a:extLst>
          </p:cNvPr>
          <p:cNvGrpSpPr/>
          <p:nvPr/>
        </p:nvGrpSpPr>
        <p:grpSpPr>
          <a:xfrm>
            <a:off x="358929" y="3282782"/>
            <a:ext cx="4785188" cy="894072"/>
            <a:chOff x="358929" y="3724384"/>
            <a:chExt cx="4785188" cy="894072"/>
          </a:xfrm>
        </p:grpSpPr>
        <p:grpSp>
          <p:nvGrpSpPr>
            <p:cNvPr id="215" name="Group 214">
              <a:extLst>
                <a:ext uri="{FF2B5EF4-FFF2-40B4-BE49-F238E27FC236}">
                  <a16:creationId xmlns:a16="http://schemas.microsoft.com/office/drawing/2014/main" id="{84C62D74-C193-4126-9D3B-4C31D8A81C61}"/>
                </a:ext>
              </a:extLst>
            </p:cNvPr>
            <p:cNvGrpSpPr/>
            <p:nvPr/>
          </p:nvGrpSpPr>
          <p:grpSpPr>
            <a:xfrm>
              <a:off x="1151754" y="3724384"/>
              <a:ext cx="3992363" cy="894072"/>
              <a:chOff x="6844031" y="4084501"/>
              <a:chExt cx="4072419" cy="912000"/>
            </a:xfrm>
          </p:grpSpPr>
          <p:sp>
            <p:nvSpPr>
              <p:cNvPr id="217" name="TextBox 216">
                <a:extLst>
                  <a:ext uri="{FF2B5EF4-FFF2-40B4-BE49-F238E27FC236}">
                    <a16:creationId xmlns:a16="http://schemas.microsoft.com/office/drawing/2014/main" id="{360365E7-D00A-421A-AC19-8698B8F583B4}"/>
                  </a:ext>
                </a:extLst>
              </p:cNvPr>
              <p:cNvSpPr txBox="1"/>
              <p:nvPr/>
            </p:nvSpPr>
            <p:spPr>
              <a:xfrm>
                <a:off x="6844032" y="4084501"/>
                <a:ext cx="1211971"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Decoupled</a:t>
                </a:r>
              </a:p>
            </p:txBody>
          </p:sp>
          <p:sp>
            <p:nvSpPr>
              <p:cNvPr id="218" name="TextBox 217">
                <a:extLst>
                  <a:ext uri="{FF2B5EF4-FFF2-40B4-BE49-F238E27FC236}">
                    <a16:creationId xmlns:a16="http://schemas.microsoft.com/office/drawing/2014/main" id="{57B4E8EC-D55D-4861-B794-AD9886B4E0E2}"/>
                  </a:ext>
                </a:extLst>
              </p:cNvPr>
              <p:cNvSpPr txBox="1"/>
              <p:nvPr/>
            </p:nvSpPr>
            <p:spPr>
              <a:xfrm>
                <a:off x="6844031" y="4337210"/>
                <a:ext cx="4072419" cy="659291"/>
              </a:xfrm>
              <a:prstGeom prst="rect">
                <a:avLst/>
              </a:prstGeom>
              <a:noFill/>
            </p:spPr>
            <p:txBody>
              <a:bodyPr wrap="square" rtlCol="0">
                <a:spAutoFit/>
              </a:bodyPr>
              <a:lstStyle/>
              <a:p>
                <a:pPr defTabSz="448193"/>
                <a:r>
                  <a:rPr lang="en-US" sz="1200">
                    <a:gradFill>
                      <a:gsLst>
                        <a:gs pos="0">
                          <a:schemeClr val="tx1"/>
                        </a:gs>
                        <a:gs pos="100000">
                          <a:schemeClr val="tx1"/>
                        </a:gs>
                      </a:gsLst>
                      <a:lin ang="5400000" scaled="1"/>
                    </a:gradFill>
                    <a:latin typeface="Segoe UI" panose="020B0502040204020203" pitchFamily="34" charset="0"/>
                  </a:rPr>
                  <a:t>These service modules are highly decoupled building blocks that are small enough to implement a single functionality but together can form larger systems</a:t>
                </a:r>
              </a:p>
            </p:txBody>
          </p:sp>
        </p:grpSp>
        <p:grpSp>
          <p:nvGrpSpPr>
            <p:cNvPr id="232" name="Group 231">
              <a:extLst>
                <a:ext uri="{FF2B5EF4-FFF2-40B4-BE49-F238E27FC236}">
                  <a16:creationId xmlns:a16="http://schemas.microsoft.com/office/drawing/2014/main" id="{439346C6-2A92-4466-B2F4-E5C393B8C37F}"/>
                </a:ext>
              </a:extLst>
            </p:cNvPr>
            <p:cNvGrpSpPr/>
            <p:nvPr/>
          </p:nvGrpSpPr>
          <p:grpSpPr>
            <a:xfrm>
              <a:off x="358929" y="3826228"/>
              <a:ext cx="690384" cy="690384"/>
              <a:chOff x="174093" y="3762115"/>
              <a:chExt cx="896425" cy="896425"/>
            </a:xfrm>
          </p:grpSpPr>
          <p:sp>
            <p:nvSpPr>
              <p:cNvPr id="216" name="Oval 215">
                <a:extLst>
                  <a:ext uri="{FF2B5EF4-FFF2-40B4-BE49-F238E27FC236}">
                    <a16:creationId xmlns:a16="http://schemas.microsoft.com/office/drawing/2014/main" id="{70FD4FE4-1E20-41B1-BAC1-6CABE2AB0425}"/>
                  </a:ext>
                </a:extLst>
              </p:cNvPr>
              <p:cNvSpPr/>
              <p:nvPr/>
            </p:nvSpPr>
            <p:spPr>
              <a:xfrm>
                <a:off x="174093" y="3762115"/>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19" name="Graphic 218" descr="Network">
                <a:extLst>
                  <a:ext uri="{FF2B5EF4-FFF2-40B4-BE49-F238E27FC236}">
                    <a16:creationId xmlns:a16="http://schemas.microsoft.com/office/drawing/2014/main" id="{5F2D69D0-FCC2-4882-89B0-42EC7B05B39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561" y="3904583"/>
                <a:ext cx="611489" cy="611489"/>
              </a:xfrm>
              <a:prstGeom prst="rect">
                <a:avLst/>
              </a:prstGeom>
            </p:spPr>
          </p:pic>
        </p:grpSp>
      </p:grpSp>
      <p:grpSp>
        <p:nvGrpSpPr>
          <p:cNvPr id="236" name="Group 235">
            <a:extLst>
              <a:ext uri="{FF2B5EF4-FFF2-40B4-BE49-F238E27FC236}">
                <a16:creationId xmlns:a16="http://schemas.microsoft.com/office/drawing/2014/main" id="{446CBD1D-134D-412E-BB40-B7E15E125681}"/>
              </a:ext>
            </a:extLst>
          </p:cNvPr>
          <p:cNvGrpSpPr/>
          <p:nvPr/>
        </p:nvGrpSpPr>
        <p:grpSpPr>
          <a:xfrm>
            <a:off x="358929" y="2059382"/>
            <a:ext cx="5006022" cy="880889"/>
            <a:chOff x="358929" y="2299222"/>
            <a:chExt cx="5006022" cy="880889"/>
          </a:xfrm>
        </p:grpSpPr>
        <p:grpSp>
          <p:nvGrpSpPr>
            <p:cNvPr id="221" name="Group 220">
              <a:extLst>
                <a:ext uri="{FF2B5EF4-FFF2-40B4-BE49-F238E27FC236}">
                  <a16:creationId xmlns:a16="http://schemas.microsoft.com/office/drawing/2014/main" id="{93826F4C-CB19-4613-B745-AB1541F13B15}"/>
                </a:ext>
              </a:extLst>
            </p:cNvPr>
            <p:cNvGrpSpPr/>
            <p:nvPr/>
          </p:nvGrpSpPr>
          <p:grpSpPr>
            <a:xfrm>
              <a:off x="1151754" y="2299222"/>
              <a:ext cx="4213197" cy="880889"/>
              <a:chOff x="6693144" y="1375398"/>
              <a:chExt cx="4297680" cy="898553"/>
            </a:xfrm>
          </p:grpSpPr>
          <p:sp>
            <p:nvSpPr>
              <p:cNvPr id="223" name="TextBox 222">
                <a:extLst>
                  <a:ext uri="{FF2B5EF4-FFF2-40B4-BE49-F238E27FC236}">
                    <a16:creationId xmlns:a16="http://schemas.microsoft.com/office/drawing/2014/main" id="{D9339AD2-0608-47BD-A7DC-CBBEBFA5008A}"/>
                  </a:ext>
                </a:extLst>
              </p:cNvPr>
              <p:cNvSpPr txBox="1"/>
              <p:nvPr/>
            </p:nvSpPr>
            <p:spPr>
              <a:xfrm>
                <a:off x="6693144" y="1375398"/>
                <a:ext cx="3008277" cy="345343"/>
              </a:xfrm>
              <a:prstGeom prst="rect">
                <a:avLst/>
              </a:prstGeom>
              <a:noFill/>
            </p:spPr>
            <p:txBody>
              <a:bodyPr wrap="non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noProof="0" dirty="0">
                    <a:ln>
                      <a:noFill/>
                    </a:ln>
                    <a:gradFill>
                      <a:gsLst>
                        <a:gs pos="0">
                          <a:schemeClr val="tx2"/>
                        </a:gs>
                        <a:gs pos="100000">
                          <a:schemeClr val="tx2"/>
                        </a:gs>
                      </a:gsLst>
                      <a:lin ang="5400000" scaled="1"/>
                    </a:gradFill>
                    <a:effectLst/>
                    <a:uLnTx/>
                    <a:uFillTx/>
                    <a:latin typeface="Segoe UI Semibold" panose="020B0702040204020203" pitchFamily="34" charset="0"/>
                    <a:ea typeface="+mn-ea"/>
                    <a:cs typeface="Segoe UI Semibold" panose="020B0702040204020203" pitchFamily="34" charset="0"/>
                  </a:rPr>
                  <a:t>A Software Architectural Style</a:t>
                </a:r>
              </a:p>
            </p:txBody>
          </p:sp>
          <p:sp>
            <p:nvSpPr>
              <p:cNvPr id="224" name="TextBox 223">
                <a:extLst>
                  <a:ext uri="{FF2B5EF4-FFF2-40B4-BE49-F238E27FC236}">
                    <a16:creationId xmlns:a16="http://schemas.microsoft.com/office/drawing/2014/main" id="{C40FC631-8FBC-4639-BC66-D11C479FBA12}"/>
                  </a:ext>
                </a:extLst>
              </p:cNvPr>
              <p:cNvSpPr txBox="1"/>
              <p:nvPr/>
            </p:nvSpPr>
            <p:spPr>
              <a:xfrm>
                <a:off x="6693144" y="1614660"/>
                <a:ext cx="4297680" cy="659291"/>
              </a:xfrm>
              <a:prstGeom prst="rect">
                <a:avLst/>
              </a:prstGeom>
              <a:noFill/>
            </p:spPr>
            <p:txBody>
              <a:bodyPr wrap="square" rtlCol="0">
                <a:spAutoFit/>
              </a:bodyPr>
              <a:lstStyle/>
              <a:p>
                <a:pPr marL="0" marR="0" lvl="0" indent="0" algn="l" defTabSz="44819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panose="020B0502040204020203" pitchFamily="34" charset="0"/>
                    <a:ea typeface="+mn-ea"/>
                  </a:rPr>
                  <a:t>Applications are composed of small, independent modules that communicate with each other using well-defined APIs. Not platform specific</a:t>
                </a:r>
                <a:endParaRPr kumimoji="0" lang="en-US" sz="1200" b="0" i="0" u="none" strike="noStrike" kern="1200" cap="none" spc="0" normalizeH="0" baseline="0" noProof="0" dirty="0">
                  <a:ln>
                    <a:noFill/>
                  </a:ln>
                  <a:gradFill>
                    <a:gsLst>
                      <a:gs pos="0">
                        <a:schemeClr val="tx1"/>
                      </a:gs>
                      <a:gs pos="100000">
                        <a:schemeClr val="tx1"/>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4" name="Group 3">
              <a:extLst>
                <a:ext uri="{FF2B5EF4-FFF2-40B4-BE49-F238E27FC236}">
                  <a16:creationId xmlns:a16="http://schemas.microsoft.com/office/drawing/2014/main" id="{0E781D85-1548-4B6B-8B73-BD73002A2B2E}"/>
                </a:ext>
              </a:extLst>
            </p:cNvPr>
            <p:cNvGrpSpPr/>
            <p:nvPr/>
          </p:nvGrpSpPr>
          <p:grpSpPr>
            <a:xfrm>
              <a:off x="358929" y="2394474"/>
              <a:ext cx="690384" cy="690384"/>
              <a:chOff x="134075" y="2330361"/>
              <a:chExt cx="896425" cy="896425"/>
            </a:xfrm>
          </p:grpSpPr>
          <p:sp>
            <p:nvSpPr>
              <p:cNvPr id="222" name="Oval 221">
                <a:extLst>
                  <a:ext uri="{FF2B5EF4-FFF2-40B4-BE49-F238E27FC236}">
                    <a16:creationId xmlns:a16="http://schemas.microsoft.com/office/drawing/2014/main" id="{DC1A9462-F3A6-49EA-8457-1B0301806BEB}"/>
                  </a:ext>
                </a:extLst>
              </p:cNvPr>
              <p:cNvSpPr/>
              <p:nvPr/>
            </p:nvSpPr>
            <p:spPr>
              <a:xfrm>
                <a:off x="134075" y="2330361"/>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25" name="Graphic 224" descr="Hierarchy">
                <a:extLst>
                  <a:ext uri="{FF2B5EF4-FFF2-40B4-BE49-F238E27FC236}">
                    <a16:creationId xmlns:a16="http://schemas.microsoft.com/office/drawing/2014/main" id="{82C45DBE-2676-4D99-B4EC-FD078770E0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659" y="2477945"/>
                <a:ext cx="601257" cy="601257"/>
              </a:xfrm>
              <a:prstGeom prst="rect">
                <a:avLst/>
              </a:prstGeom>
            </p:spPr>
          </p:pic>
        </p:grpSp>
      </p:grpSp>
      <p:grpSp>
        <p:nvGrpSpPr>
          <p:cNvPr id="234" name="Group 233">
            <a:extLst>
              <a:ext uri="{FF2B5EF4-FFF2-40B4-BE49-F238E27FC236}">
                <a16:creationId xmlns:a16="http://schemas.microsoft.com/office/drawing/2014/main" id="{F06A1CBB-D37D-4311-A7E7-74E3AFF7F4F3}"/>
              </a:ext>
            </a:extLst>
          </p:cNvPr>
          <p:cNvGrpSpPr/>
          <p:nvPr/>
        </p:nvGrpSpPr>
        <p:grpSpPr>
          <a:xfrm>
            <a:off x="358929" y="4519364"/>
            <a:ext cx="5143504" cy="894072"/>
            <a:chOff x="358929" y="5238889"/>
            <a:chExt cx="5143504" cy="894072"/>
          </a:xfrm>
        </p:grpSpPr>
        <p:grpSp>
          <p:nvGrpSpPr>
            <p:cNvPr id="227" name="Group 226">
              <a:extLst>
                <a:ext uri="{FF2B5EF4-FFF2-40B4-BE49-F238E27FC236}">
                  <a16:creationId xmlns:a16="http://schemas.microsoft.com/office/drawing/2014/main" id="{01546285-C549-42B5-BA60-51D149B2379C}"/>
                </a:ext>
              </a:extLst>
            </p:cNvPr>
            <p:cNvGrpSpPr/>
            <p:nvPr/>
          </p:nvGrpSpPr>
          <p:grpSpPr>
            <a:xfrm>
              <a:off x="1151755" y="5238889"/>
              <a:ext cx="4350678" cy="894072"/>
              <a:chOff x="6635816" y="4329674"/>
              <a:chExt cx="4437918" cy="912000"/>
            </a:xfrm>
          </p:grpSpPr>
          <p:sp>
            <p:nvSpPr>
              <p:cNvPr id="229" name="TextBox 228">
                <a:extLst>
                  <a:ext uri="{FF2B5EF4-FFF2-40B4-BE49-F238E27FC236}">
                    <a16:creationId xmlns:a16="http://schemas.microsoft.com/office/drawing/2014/main" id="{30B99D24-A06C-446A-BB88-B04C9C14C62B}"/>
                  </a:ext>
                </a:extLst>
              </p:cNvPr>
              <p:cNvSpPr txBox="1"/>
              <p:nvPr/>
            </p:nvSpPr>
            <p:spPr>
              <a:xfrm>
                <a:off x="6635816" y="4329674"/>
                <a:ext cx="4437918" cy="345343"/>
              </a:xfrm>
              <a:prstGeom prst="rect">
                <a:avLst/>
              </a:prstGeom>
              <a:noFill/>
            </p:spPr>
            <p:txBody>
              <a:bodyPr wrap="none" rtlCol="0">
                <a:spAutoFit/>
              </a:bodyPr>
              <a:lstStyle/>
              <a:p>
                <a:pPr defTabSz="448193">
                  <a:defRPr/>
                </a:pPr>
                <a:r>
                  <a:rPr lang="en-US" sz="1600" dirty="0">
                    <a:gradFill>
                      <a:gsLst>
                        <a:gs pos="0">
                          <a:schemeClr val="tx2"/>
                        </a:gs>
                        <a:gs pos="100000">
                          <a:schemeClr val="tx2"/>
                        </a:gs>
                      </a:gsLst>
                      <a:lin ang="5400000" scaled="1"/>
                    </a:gradFill>
                    <a:latin typeface="Segoe UI Semibold" panose="020B0702040204020203" pitchFamily="34" charset="0"/>
                    <a:cs typeface="Segoe UI Semibold" panose="020B0702040204020203" pitchFamily="34" charset="0"/>
                  </a:rPr>
                  <a:t>Independently versioned, deployed, &amp; scaled</a:t>
                </a:r>
              </a:p>
            </p:txBody>
          </p:sp>
          <p:sp>
            <p:nvSpPr>
              <p:cNvPr id="230" name="TextBox 229">
                <a:extLst>
                  <a:ext uri="{FF2B5EF4-FFF2-40B4-BE49-F238E27FC236}">
                    <a16:creationId xmlns:a16="http://schemas.microsoft.com/office/drawing/2014/main" id="{3FFA6EDA-4AAE-43D8-AB82-1EE0BA06D8AE}"/>
                  </a:ext>
                </a:extLst>
              </p:cNvPr>
              <p:cNvSpPr txBox="1"/>
              <p:nvPr/>
            </p:nvSpPr>
            <p:spPr>
              <a:xfrm>
                <a:off x="6635816" y="4582383"/>
                <a:ext cx="4297680" cy="659291"/>
              </a:xfrm>
              <a:prstGeom prst="rect">
                <a:avLst/>
              </a:prstGeom>
              <a:noFill/>
            </p:spPr>
            <p:txBody>
              <a:bodyPr wrap="square" rtlCol="0">
                <a:spAutoFit/>
              </a:bodyPr>
              <a:lstStyle/>
              <a:p>
                <a:pPr defTabSz="448193"/>
                <a:r>
                  <a:rPr lang="en-US" sz="1200" dirty="0">
                    <a:gradFill>
                      <a:gsLst>
                        <a:gs pos="0">
                          <a:schemeClr val="tx1"/>
                        </a:gs>
                        <a:gs pos="100000">
                          <a:schemeClr val="tx1"/>
                        </a:gs>
                      </a:gsLst>
                      <a:lin ang="5400000" scaled="1"/>
                    </a:gradFill>
                    <a:latin typeface="Segoe UI" panose="020B0502040204020203" pitchFamily="34" charset="0"/>
                  </a:rPr>
                  <a:t>With a microservices architecture, developers can create, manage, and improve application services independently, even using different languages</a:t>
                </a:r>
              </a:p>
            </p:txBody>
          </p:sp>
        </p:grpSp>
        <p:grpSp>
          <p:nvGrpSpPr>
            <p:cNvPr id="233" name="Group 232">
              <a:extLst>
                <a:ext uri="{FF2B5EF4-FFF2-40B4-BE49-F238E27FC236}">
                  <a16:creationId xmlns:a16="http://schemas.microsoft.com/office/drawing/2014/main" id="{8BBF90EA-EA38-4189-A2F3-7473DFF2C756}"/>
                </a:ext>
              </a:extLst>
            </p:cNvPr>
            <p:cNvGrpSpPr/>
            <p:nvPr/>
          </p:nvGrpSpPr>
          <p:grpSpPr>
            <a:xfrm>
              <a:off x="358929" y="5340733"/>
              <a:ext cx="690384" cy="690384"/>
              <a:chOff x="195753" y="5276619"/>
              <a:chExt cx="896425" cy="896425"/>
            </a:xfrm>
          </p:grpSpPr>
          <p:sp>
            <p:nvSpPr>
              <p:cNvPr id="228" name="Oval 227">
                <a:extLst>
                  <a:ext uri="{FF2B5EF4-FFF2-40B4-BE49-F238E27FC236}">
                    <a16:creationId xmlns:a16="http://schemas.microsoft.com/office/drawing/2014/main" id="{62D23A90-A1BE-4326-9F04-46BCECACB473}"/>
                  </a:ext>
                </a:extLst>
              </p:cNvPr>
              <p:cNvSpPr/>
              <p:nvPr/>
            </p:nvSpPr>
            <p:spPr>
              <a:xfrm>
                <a:off x="195753" y="5276619"/>
                <a:ext cx="896425" cy="896425"/>
              </a:xfrm>
              <a:prstGeom prst="ellipse">
                <a:avLst/>
              </a:prstGeom>
              <a:solidFill>
                <a:schemeClr val="bg1"/>
              </a:solidFill>
              <a:ln w="19050">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48193"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pic>
            <p:nvPicPr>
              <p:cNvPr id="231" name="Graphic 230" descr="City">
                <a:extLst>
                  <a:ext uri="{FF2B5EF4-FFF2-40B4-BE49-F238E27FC236}">
                    <a16:creationId xmlns:a16="http://schemas.microsoft.com/office/drawing/2014/main" id="{8137BEB8-1183-438F-9400-48AD65995CC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93462" y="5374328"/>
                <a:ext cx="701006" cy="701006"/>
              </a:xfrm>
              <a:prstGeom prst="rect">
                <a:avLst/>
              </a:prstGeom>
            </p:spPr>
          </p:pic>
        </p:grpSp>
      </p:grpSp>
      <p:sp>
        <p:nvSpPr>
          <p:cNvPr id="237" name="TextBox 236">
            <a:extLst>
              <a:ext uri="{FF2B5EF4-FFF2-40B4-BE49-F238E27FC236}">
                <a16:creationId xmlns:a16="http://schemas.microsoft.com/office/drawing/2014/main" id="{6BD40919-3A69-4E50-AD40-68929B8D5BEC}"/>
              </a:ext>
            </a:extLst>
          </p:cNvPr>
          <p:cNvSpPr txBox="1"/>
          <p:nvPr/>
        </p:nvSpPr>
        <p:spPr>
          <a:xfrm>
            <a:off x="1049313" y="5707724"/>
            <a:ext cx="3947159" cy="683264"/>
          </a:xfrm>
          <a:prstGeom prst="rect">
            <a:avLst/>
          </a:prstGeom>
          <a:noFill/>
        </p:spPr>
        <p:txBody>
          <a:bodyPr wrap="square" lIns="182880" tIns="146304" rIns="182880" bIns="146304" rtlCol="0">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lang="en-US" sz="1400" dirty="0">
                <a:gradFill>
                  <a:gsLst>
                    <a:gs pos="0">
                      <a:schemeClr val="tx1"/>
                    </a:gs>
                    <a:gs pos="100000">
                      <a:schemeClr val="tx1"/>
                    </a:gs>
                  </a:gsLst>
                  <a:lin ang="5400000" scaled="1"/>
                </a:gradFill>
                <a:latin typeface="Segoe UI" panose="020B0502040204020203" pitchFamily="34" charset="0"/>
              </a:rPr>
              <a:t>Containers provide the consistent format and isolation desired by microservices </a:t>
            </a:r>
          </a:p>
        </p:txBody>
      </p:sp>
      <p:sp>
        <p:nvSpPr>
          <p:cNvPr id="238" name="Title 24">
            <a:extLst>
              <a:ext uri="{FF2B5EF4-FFF2-40B4-BE49-F238E27FC236}">
                <a16:creationId xmlns:a16="http://schemas.microsoft.com/office/drawing/2014/main" id="{5406363B-85DF-45A0-BB15-AC47EFC3B488}"/>
              </a:ext>
            </a:extLst>
          </p:cNvPr>
          <p:cNvSpPr txBox="1">
            <a:spLocks/>
          </p:cNvSpPr>
          <p:nvPr/>
        </p:nvSpPr>
        <p:spPr>
          <a:xfrm>
            <a:off x="455995" y="977670"/>
            <a:ext cx="11306469" cy="40313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a:spcBef>
                <a:spcPts val="0"/>
              </a:spcBef>
              <a:spcAft>
                <a:spcPts val="1200"/>
              </a:spcAft>
              <a:buSzPct val="90000"/>
              <a:defRPr/>
            </a:pPr>
            <a:r>
              <a:rPr lang="en-US" dirty="0">
                <a:gradFill>
                  <a:gsLst>
                    <a:gs pos="0">
                      <a:schemeClr val="tx1"/>
                    </a:gs>
                    <a:gs pos="100000">
                      <a:schemeClr val="tx1"/>
                    </a:gs>
                  </a:gsLst>
                  <a:lin ang="5400000" scaled="1"/>
                </a:gradFill>
                <a:cs typeface="Segoe UI Light" panose="020B0502040204020203" pitchFamily="34" charset="0"/>
              </a:rPr>
              <a:t>What are </a:t>
            </a:r>
            <a:r>
              <a:rPr lang="en-US" dirty="0">
                <a:gradFill>
                  <a:gsLst>
                    <a:gs pos="0">
                      <a:schemeClr val="tx2"/>
                    </a:gs>
                    <a:gs pos="100000">
                      <a:schemeClr val="tx2"/>
                    </a:gs>
                  </a:gsLst>
                  <a:lin ang="5400000" scaled="1"/>
                </a:gradFill>
                <a:cs typeface="Segoe UI Light" panose="020B0502040204020203" pitchFamily="34" charset="0"/>
              </a:rPr>
              <a:t>microservices</a:t>
            </a:r>
            <a:r>
              <a:rPr lang="en-US" dirty="0">
                <a:gradFill>
                  <a:gsLst>
                    <a:gs pos="0">
                      <a:schemeClr val="tx1"/>
                    </a:gs>
                    <a:gs pos="100000">
                      <a:schemeClr val="tx1"/>
                    </a:gs>
                  </a:gsLst>
                  <a:lin ang="5400000" scaled="1"/>
                </a:gradFill>
                <a:cs typeface="Segoe UI Light" panose="020B0502040204020203" pitchFamily="34" charset="0"/>
              </a:rPr>
              <a:t>?</a:t>
            </a:r>
          </a:p>
        </p:txBody>
      </p:sp>
    </p:spTree>
    <p:extLst>
      <p:ext uri="{BB962C8B-B14F-4D97-AF65-F5344CB8AC3E}">
        <p14:creationId xmlns:p14="http://schemas.microsoft.com/office/powerpoint/2010/main" val="219313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9"/>
                                        </p:tgtEl>
                                        <p:attrNameLst>
                                          <p:attrName>ppt_w</p:attrName>
                                        </p:attrNameLst>
                                      </p:cBhvr>
                                      <p:tavLst>
                                        <p:tav tm="0">
                                          <p:val>
                                            <p:strVal val="ppt_w"/>
                                          </p:val>
                                        </p:tav>
                                        <p:tav tm="100000">
                                          <p:val>
                                            <p:fltVal val="0"/>
                                          </p:val>
                                        </p:tav>
                                      </p:tavLst>
                                    </p:anim>
                                    <p:anim calcmode="lin" valueType="num">
                                      <p:cBhvr>
                                        <p:cTn id="7" dur="500"/>
                                        <p:tgtEl>
                                          <p:spTgt spid="39"/>
                                        </p:tgtEl>
                                        <p:attrNameLst>
                                          <p:attrName>ppt_h</p:attrName>
                                        </p:attrNameLst>
                                      </p:cBhvr>
                                      <p:tavLst>
                                        <p:tav tm="0">
                                          <p:val>
                                            <p:strVal val="ppt_h"/>
                                          </p:val>
                                        </p:tav>
                                        <p:tav tm="100000">
                                          <p:val>
                                            <p:fltVal val="0"/>
                                          </p:val>
                                        </p:tav>
                                      </p:tavLst>
                                    </p:anim>
                                    <p:animEffect transition="out" filter="fade">
                                      <p:cBhvr>
                                        <p:cTn id="8" dur="500"/>
                                        <p:tgtEl>
                                          <p:spTgt spid="39"/>
                                        </p:tgtEl>
                                      </p:cBhvr>
                                    </p:animEffect>
                                    <p:set>
                                      <p:cBhvr>
                                        <p:cTn id="9" dur="1" fill="hold">
                                          <p:stCondLst>
                                            <p:cond delay="499"/>
                                          </p:stCondLst>
                                        </p:cTn>
                                        <p:tgtEl>
                                          <p:spTgt spid="39"/>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500"/>
                                        <p:tgtEl>
                                          <p:spTgt spid="51"/>
                                        </p:tgtEl>
                                      </p:cBhvr>
                                    </p:animEffect>
                                    <p:set>
                                      <p:cBhvr>
                                        <p:cTn id="12" dur="1" fill="hold">
                                          <p:stCondLst>
                                            <p:cond delay="499"/>
                                          </p:stCondLst>
                                        </p:cTn>
                                        <p:tgtEl>
                                          <p:spTgt spid="51"/>
                                        </p:tgtEl>
                                        <p:attrNameLst>
                                          <p:attrName>style.visibility</p:attrName>
                                        </p:attrNameLst>
                                      </p:cBhvr>
                                      <p:to>
                                        <p:strVal val="hidden"/>
                                      </p:to>
                                    </p:se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66"/>
                                        </p:tgtEl>
                                        <p:attrNameLst>
                                          <p:attrName>style.visibility</p:attrName>
                                        </p:attrNameLst>
                                      </p:cBhvr>
                                      <p:to>
                                        <p:strVal val="visible"/>
                                      </p:to>
                                    </p:set>
                                    <p:anim calcmode="lin" valueType="num">
                                      <p:cBhvr>
                                        <p:cTn id="16" dur="500" fill="hold"/>
                                        <p:tgtEl>
                                          <p:spTgt spid="166"/>
                                        </p:tgtEl>
                                        <p:attrNameLst>
                                          <p:attrName>ppt_w</p:attrName>
                                        </p:attrNameLst>
                                      </p:cBhvr>
                                      <p:tavLst>
                                        <p:tav tm="0">
                                          <p:val>
                                            <p:fltVal val="0"/>
                                          </p:val>
                                        </p:tav>
                                        <p:tav tm="100000">
                                          <p:val>
                                            <p:strVal val="#ppt_w"/>
                                          </p:val>
                                        </p:tav>
                                      </p:tavLst>
                                    </p:anim>
                                    <p:anim calcmode="lin" valueType="num">
                                      <p:cBhvr>
                                        <p:cTn id="17" dur="500" fill="hold"/>
                                        <p:tgtEl>
                                          <p:spTgt spid="166"/>
                                        </p:tgtEl>
                                        <p:attrNameLst>
                                          <p:attrName>ppt_h</p:attrName>
                                        </p:attrNameLst>
                                      </p:cBhvr>
                                      <p:tavLst>
                                        <p:tav tm="0">
                                          <p:val>
                                            <p:fltVal val="0"/>
                                          </p:val>
                                        </p:tav>
                                        <p:tav tm="100000">
                                          <p:val>
                                            <p:strVal val="#ppt_h"/>
                                          </p:val>
                                        </p:tav>
                                      </p:tavLst>
                                    </p:anim>
                                    <p:animEffect transition="in" filter="fade">
                                      <p:cBhvr>
                                        <p:cTn id="18" dur="500"/>
                                        <p:tgtEl>
                                          <p:spTgt spid="166"/>
                                        </p:tgtEl>
                                      </p:cBhvr>
                                    </p:animEffect>
                                  </p:childTnLst>
                                </p:cTn>
                              </p:par>
                            </p:childTnLst>
                          </p:cTn>
                        </p:par>
                        <p:par>
                          <p:cTn id="19" fill="hold">
                            <p:stCondLst>
                              <p:cond delay="1000"/>
                            </p:stCondLst>
                            <p:childTnLst>
                              <p:par>
                                <p:cTn id="20" presetID="53" presetClass="entr" presetSubtype="16"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 calcmode="lin" valueType="num">
                                      <p:cBhvr>
                                        <p:cTn id="22" dur="500" fill="hold"/>
                                        <p:tgtEl>
                                          <p:spTgt spid="178"/>
                                        </p:tgtEl>
                                        <p:attrNameLst>
                                          <p:attrName>ppt_w</p:attrName>
                                        </p:attrNameLst>
                                      </p:cBhvr>
                                      <p:tavLst>
                                        <p:tav tm="0">
                                          <p:val>
                                            <p:fltVal val="0"/>
                                          </p:val>
                                        </p:tav>
                                        <p:tav tm="100000">
                                          <p:val>
                                            <p:strVal val="#ppt_w"/>
                                          </p:val>
                                        </p:tav>
                                      </p:tavLst>
                                    </p:anim>
                                    <p:anim calcmode="lin" valueType="num">
                                      <p:cBhvr>
                                        <p:cTn id="23" dur="500" fill="hold"/>
                                        <p:tgtEl>
                                          <p:spTgt spid="178"/>
                                        </p:tgtEl>
                                        <p:attrNameLst>
                                          <p:attrName>ppt_h</p:attrName>
                                        </p:attrNameLst>
                                      </p:cBhvr>
                                      <p:tavLst>
                                        <p:tav tm="0">
                                          <p:val>
                                            <p:fltVal val="0"/>
                                          </p:val>
                                        </p:tav>
                                        <p:tav tm="100000">
                                          <p:val>
                                            <p:strVal val="#ppt_h"/>
                                          </p:val>
                                        </p:tav>
                                      </p:tavLst>
                                    </p:anim>
                                    <p:animEffect transition="in" filter="fade">
                                      <p:cBhvr>
                                        <p:cTn id="24" dur="500"/>
                                        <p:tgtEl>
                                          <p:spTgt spid="178"/>
                                        </p:tgtEl>
                                      </p:cBhvr>
                                    </p:animEffect>
                                  </p:childTnLst>
                                </p:cTn>
                              </p:par>
                            </p:childTnLst>
                          </p:cTn>
                        </p:par>
                        <p:par>
                          <p:cTn id="25" fill="hold">
                            <p:stCondLst>
                              <p:cond delay="1500"/>
                            </p:stCondLst>
                            <p:childTnLst>
                              <p:par>
                                <p:cTn id="26" presetID="53" presetClass="entr" presetSubtype="16" fill="hold" nodeType="afterEffect">
                                  <p:stCondLst>
                                    <p:cond delay="0"/>
                                  </p:stCondLst>
                                  <p:childTnLst>
                                    <p:set>
                                      <p:cBhvr>
                                        <p:cTn id="27" dur="1" fill="hold">
                                          <p:stCondLst>
                                            <p:cond delay="0"/>
                                          </p:stCondLst>
                                        </p:cTn>
                                        <p:tgtEl>
                                          <p:spTgt spid="190"/>
                                        </p:tgtEl>
                                        <p:attrNameLst>
                                          <p:attrName>style.visibility</p:attrName>
                                        </p:attrNameLst>
                                      </p:cBhvr>
                                      <p:to>
                                        <p:strVal val="visible"/>
                                      </p:to>
                                    </p:set>
                                    <p:anim calcmode="lin" valueType="num">
                                      <p:cBhvr>
                                        <p:cTn id="28" dur="500" fill="hold"/>
                                        <p:tgtEl>
                                          <p:spTgt spid="190"/>
                                        </p:tgtEl>
                                        <p:attrNameLst>
                                          <p:attrName>ppt_w</p:attrName>
                                        </p:attrNameLst>
                                      </p:cBhvr>
                                      <p:tavLst>
                                        <p:tav tm="0">
                                          <p:val>
                                            <p:fltVal val="0"/>
                                          </p:val>
                                        </p:tav>
                                        <p:tav tm="100000">
                                          <p:val>
                                            <p:strVal val="#ppt_w"/>
                                          </p:val>
                                        </p:tav>
                                      </p:tavLst>
                                    </p:anim>
                                    <p:anim calcmode="lin" valueType="num">
                                      <p:cBhvr>
                                        <p:cTn id="29" dur="500" fill="hold"/>
                                        <p:tgtEl>
                                          <p:spTgt spid="190"/>
                                        </p:tgtEl>
                                        <p:attrNameLst>
                                          <p:attrName>ppt_h</p:attrName>
                                        </p:attrNameLst>
                                      </p:cBhvr>
                                      <p:tavLst>
                                        <p:tav tm="0">
                                          <p:val>
                                            <p:fltVal val="0"/>
                                          </p:val>
                                        </p:tav>
                                        <p:tav tm="100000">
                                          <p:val>
                                            <p:strVal val="#ppt_h"/>
                                          </p:val>
                                        </p:tav>
                                      </p:tavLst>
                                    </p:anim>
                                    <p:animEffect transition="in" filter="fade">
                                      <p:cBhvr>
                                        <p:cTn id="30" dur="500"/>
                                        <p:tgtEl>
                                          <p:spTgt spid="190"/>
                                        </p:tgtEl>
                                      </p:cBhvr>
                                    </p:animEffect>
                                  </p:childTnLst>
                                </p:cTn>
                              </p:par>
                            </p:childTnLst>
                          </p:cTn>
                        </p:par>
                        <p:par>
                          <p:cTn id="31" fill="hold">
                            <p:stCondLst>
                              <p:cond delay="2000"/>
                            </p:stCondLst>
                            <p:childTnLst>
                              <p:par>
                                <p:cTn id="32" presetID="53" presetClass="entr" presetSubtype="16" fill="hold" nodeType="afterEffect">
                                  <p:stCondLst>
                                    <p:cond delay="0"/>
                                  </p:stCondLst>
                                  <p:childTnLst>
                                    <p:set>
                                      <p:cBhvr>
                                        <p:cTn id="33" dur="1" fill="hold">
                                          <p:stCondLst>
                                            <p:cond delay="0"/>
                                          </p:stCondLst>
                                        </p:cTn>
                                        <p:tgtEl>
                                          <p:spTgt spid="202"/>
                                        </p:tgtEl>
                                        <p:attrNameLst>
                                          <p:attrName>style.visibility</p:attrName>
                                        </p:attrNameLst>
                                      </p:cBhvr>
                                      <p:to>
                                        <p:strVal val="visible"/>
                                      </p:to>
                                    </p:set>
                                    <p:anim calcmode="lin" valueType="num">
                                      <p:cBhvr>
                                        <p:cTn id="34" dur="500" fill="hold"/>
                                        <p:tgtEl>
                                          <p:spTgt spid="202"/>
                                        </p:tgtEl>
                                        <p:attrNameLst>
                                          <p:attrName>ppt_w</p:attrName>
                                        </p:attrNameLst>
                                      </p:cBhvr>
                                      <p:tavLst>
                                        <p:tav tm="0">
                                          <p:val>
                                            <p:fltVal val="0"/>
                                          </p:val>
                                        </p:tav>
                                        <p:tav tm="100000">
                                          <p:val>
                                            <p:strVal val="#ppt_w"/>
                                          </p:val>
                                        </p:tav>
                                      </p:tavLst>
                                    </p:anim>
                                    <p:anim calcmode="lin" valueType="num">
                                      <p:cBhvr>
                                        <p:cTn id="35" dur="500" fill="hold"/>
                                        <p:tgtEl>
                                          <p:spTgt spid="202"/>
                                        </p:tgtEl>
                                        <p:attrNameLst>
                                          <p:attrName>ppt_h</p:attrName>
                                        </p:attrNameLst>
                                      </p:cBhvr>
                                      <p:tavLst>
                                        <p:tav tm="0">
                                          <p:val>
                                            <p:fltVal val="0"/>
                                          </p:val>
                                        </p:tav>
                                        <p:tav tm="100000">
                                          <p:val>
                                            <p:strVal val="#ppt_h"/>
                                          </p:val>
                                        </p:tav>
                                      </p:tavLst>
                                    </p:anim>
                                    <p:animEffect transition="in" filter="fade">
                                      <p:cBhvr>
                                        <p:cTn id="36" dur="500"/>
                                        <p:tgtEl>
                                          <p:spTgt spid="202"/>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3000"/>
                            </p:stCondLst>
                            <p:childTnLst>
                              <p:par>
                                <p:cTn id="42" presetID="53" presetClass="exit" presetSubtype="32" fill="hold" nodeType="afterEffect">
                                  <p:stCondLst>
                                    <p:cond delay="0"/>
                                  </p:stCondLst>
                                  <p:childTnLst>
                                    <p:anim calcmode="lin" valueType="num">
                                      <p:cBhvr>
                                        <p:cTn id="43" dur="500"/>
                                        <p:tgtEl>
                                          <p:spTgt spid="53"/>
                                        </p:tgtEl>
                                        <p:attrNameLst>
                                          <p:attrName>ppt_w</p:attrName>
                                        </p:attrNameLst>
                                      </p:cBhvr>
                                      <p:tavLst>
                                        <p:tav tm="0">
                                          <p:val>
                                            <p:strVal val="ppt_w"/>
                                          </p:val>
                                        </p:tav>
                                        <p:tav tm="100000">
                                          <p:val>
                                            <p:fltVal val="0"/>
                                          </p:val>
                                        </p:tav>
                                      </p:tavLst>
                                    </p:anim>
                                    <p:anim calcmode="lin" valueType="num">
                                      <p:cBhvr>
                                        <p:cTn id="44" dur="500"/>
                                        <p:tgtEl>
                                          <p:spTgt spid="53"/>
                                        </p:tgtEl>
                                        <p:attrNameLst>
                                          <p:attrName>ppt_h</p:attrName>
                                        </p:attrNameLst>
                                      </p:cBhvr>
                                      <p:tavLst>
                                        <p:tav tm="0">
                                          <p:val>
                                            <p:strVal val="ppt_h"/>
                                          </p:val>
                                        </p:tav>
                                        <p:tav tm="100000">
                                          <p:val>
                                            <p:fltVal val="0"/>
                                          </p:val>
                                        </p:tav>
                                      </p:tavLst>
                                    </p:anim>
                                    <p:animEffect transition="out" filter="fade">
                                      <p:cBhvr>
                                        <p:cTn id="45" dur="500"/>
                                        <p:tgtEl>
                                          <p:spTgt spid="53"/>
                                        </p:tgtEl>
                                      </p:cBhvr>
                                    </p:animEffect>
                                    <p:set>
                                      <p:cBhvr>
                                        <p:cTn id="46" dur="1" fill="hold">
                                          <p:stCondLst>
                                            <p:cond delay="499"/>
                                          </p:stCondLst>
                                        </p:cTn>
                                        <p:tgtEl>
                                          <p:spTgt spid="53"/>
                                        </p:tgtEl>
                                        <p:attrNameLst>
                                          <p:attrName>style.visibility</p:attrName>
                                        </p:attrNameLst>
                                      </p:cBhvr>
                                      <p:to>
                                        <p:strVal val="hidden"/>
                                      </p:to>
                                    </p:set>
                                  </p:childTnLst>
                                </p:cTn>
                              </p:par>
                              <p:par>
                                <p:cTn id="47" presetID="53" presetClass="exit" presetSubtype="32" fill="hold" nodeType="withEffect">
                                  <p:stCondLst>
                                    <p:cond delay="250"/>
                                  </p:stCondLst>
                                  <p:childTnLst>
                                    <p:anim calcmode="lin" valueType="num">
                                      <p:cBhvr>
                                        <p:cTn id="48" dur="500"/>
                                        <p:tgtEl>
                                          <p:spTgt spid="56"/>
                                        </p:tgtEl>
                                        <p:attrNameLst>
                                          <p:attrName>ppt_w</p:attrName>
                                        </p:attrNameLst>
                                      </p:cBhvr>
                                      <p:tavLst>
                                        <p:tav tm="0">
                                          <p:val>
                                            <p:strVal val="ppt_w"/>
                                          </p:val>
                                        </p:tav>
                                        <p:tav tm="100000">
                                          <p:val>
                                            <p:fltVal val="0"/>
                                          </p:val>
                                        </p:tav>
                                      </p:tavLst>
                                    </p:anim>
                                    <p:anim calcmode="lin" valueType="num">
                                      <p:cBhvr>
                                        <p:cTn id="49" dur="500"/>
                                        <p:tgtEl>
                                          <p:spTgt spid="56"/>
                                        </p:tgtEl>
                                        <p:attrNameLst>
                                          <p:attrName>ppt_h</p:attrName>
                                        </p:attrNameLst>
                                      </p:cBhvr>
                                      <p:tavLst>
                                        <p:tav tm="0">
                                          <p:val>
                                            <p:strVal val="ppt_h"/>
                                          </p:val>
                                        </p:tav>
                                        <p:tav tm="100000">
                                          <p:val>
                                            <p:fltVal val="0"/>
                                          </p:val>
                                        </p:tav>
                                      </p:tavLst>
                                    </p:anim>
                                    <p:animEffect transition="out" filter="fade">
                                      <p:cBhvr>
                                        <p:cTn id="50" dur="500"/>
                                        <p:tgtEl>
                                          <p:spTgt spid="56"/>
                                        </p:tgtEl>
                                      </p:cBhvr>
                                    </p:animEffect>
                                    <p:set>
                                      <p:cBhvr>
                                        <p:cTn id="51" dur="1" fill="hold">
                                          <p:stCondLst>
                                            <p:cond delay="499"/>
                                          </p:stCondLst>
                                        </p:cTn>
                                        <p:tgtEl>
                                          <p:spTgt spid="56"/>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500"/>
                                        <p:tgtEl>
                                          <p:spTgt spid="59"/>
                                        </p:tgtEl>
                                        <p:attrNameLst>
                                          <p:attrName>ppt_w</p:attrName>
                                        </p:attrNameLst>
                                      </p:cBhvr>
                                      <p:tavLst>
                                        <p:tav tm="0">
                                          <p:val>
                                            <p:strVal val="ppt_w"/>
                                          </p:val>
                                        </p:tav>
                                        <p:tav tm="100000">
                                          <p:val>
                                            <p:fltVal val="0"/>
                                          </p:val>
                                        </p:tav>
                                      </p:tavLst>
                                    </p:anim>
                                    <p:anim calcmode="lin" valueType="num">
                                      <p:cBhvr>
                                        <p:cTn id="54" dur="500"/>
                                        <p:tgtEl>
                                          <p:spTgt spid="59"/>
                                        </p:tgtEl>
                                        <p:attrNameLst>
                                          <p:attrName>ppt_h</p:attrName>
                                        </p:attrNameLst>
                                      </p:cBhvr>
                                      <p:tavLst>
                                        <p:tav tm="0">
                                          <p:val>
                                            <p:strVal val="ppt_h"/>
                                          </p:val>
                                        </p:tav>
                                        <p:tav tm="100000">
                                          <p:val>
                                            <p:fltVal val="0"/>
                                          </p:val>
                                        </p:tav>
                                      </p:tavLst>
                                    </p:anim>
                                    <p:animEffect transition="out" filter="fade">
                                      <p:cBhvr>
                                        <p:cTn id="55" dur="500"/>
                                        <p:tgtEl>
                                          <p:spTgt spid="59"/>
                                        </p:tgtEl>
                                      </p:cBhvr>
                                    </p:animEffect>
                                    <p:set>
                                      <p:cBhvr>
                                        <p:cTn id="56" dur="1" fill="hold">
                                          <p:stCondLst>
                                            <p:cond delay="499"/>
                                          </p:stCondLst>
                                        </p:cTn>
                                        <p:tgtEl>
                                          <p:spTgt spid="59"/>
                                        </p:tgtEl>
                                        <p:attrNameLst>
                                          <p:attrName>style.visibility</p:attrName>
                                        </p:attrNameLst>
                                      </p:cBhvr>
                                      <p:to>
                                        <p:strVal val="hidden"/>
                                      </p:to>
                                    </p:set>
                                  </p:childTnLst>
                                </p:cTn>
                              </p:par>
                              <p:par>
                                <p:cTn id="57" presetID="53" presetClass="exit" presetSubtype="32" fill="hold" nodeType="withEffect">
                                  <p:stCondLst>
                                    <p:cond delay="250"/>
                                  </p:stCondLst>
                                  <p:childTnLst>
                                    <p:anim calcmode="lin" valueType="num">
                                      <p:cBhvr>
                                        <p:cTn id="58" dur="500"/>
                                        <p:tgtEl>
                                          <p:spTgt spid="63"/>
                                        </p:tgtEl>
                                        <p:attrNameLst>
                                          <p:attrName>ppt_w</p:attrName>
                                        </p:attrNameLst>
                                      </p:cBhvr>
                                      <p:tavLst>
                                        <p:tav tm="0">
                                          <p:val>
                                            <p:strVal val="ppt_w"/>
                                          </p:val>
                                        </p:tav>
                                        <p:tav tm="100000">
                                          <p:val>
                                            <p:fltVal val="0"/>
                                          </p:val>
                                        </p:tav>
                                      </p:tavLst>
                                    </p:anim>
                                    <p:anim calcmode="lin" valueType="num">
                                      <p:cBhvr>
                                        <p:cTn id="59" dur="500"/>
                                        <p:tgtEl>
                                          <p:spTgt spid="63"/>
                                        </p:tgtEl>
                                        <p:attrNameLst>
                                          <p:attrName>ppt_h</p:attrName>
                                        </p:attrNameLst>
                                      </p:cBhvr>
                                      <p:tavLst>
                                        <p:tav tm="0">
                                          <p:val>
                                            <p:strVal val="ppt_h"/>
                                          </p:val>
                                        </p:tav>
                                        <p:tav tm="100000">
                                          <p:val>
                                            <p:fltVal val="0"/>
                                          </p:val>
                                        </p:tav>
                                      </p:tavLst>
                                    </p:anim>
                                    <p:animEffect transition="out" filter="fade">
                                      <p:cBhvr>
                                        <p:cTn id="60" dur="500"/>
                                        <p:tgtEl>
                                          <p:spTgt spid="63"/>
                                        </p:tgtEl>
                                      </p:cBhvr>
                                    </p:animEffect>
                                    <p:set>
                                      <p:cBhvr>
                                        <p:cTn id="61" dur="1" fill="hold">
                                          <p:stCondLst>
                                            <p:cond delay="499"/>
                                          </p:stCondLst>
                                        </p:cTn>
                                        <p:tgtEl>
                                          <p:spTgt spid="63"/>
                                        </p:tgtEl>
                                        <p:attrNameLst>
                                          <p:attrName>style.visibility</p:attrName>
                                        </p:attrNameLst>
                                      </p:cBhvr>
                                      <p:to>
                                        <p:strVal val="hidden"/>
                                      </p:to>
                                    </p:set>
                                  </p:childTnLst>
                                </p:cTn>
                              </p:par>
                              <p:par>
                                <p:cTn id="62" presetID="53" presetClass="exit" presetSubtype="32" fill="hold" nodeType="withEffect">
                                  <p:stCondLst>
                                    <p:cond delay="500"/>
                                  </p:stCondLst>
                                  <p:childTnLst>
                                    <p:anim calcmode="lin" valueType="num">
                                      <p:cBhvr>
                                        <p:cTn id="63" dur="500"/>
                                        <p:tgtEl>
                                          <p:spTgt spid="66"/>
                                        </p:tgtEl>
                                        <p:attrNameLst>
                                          <p:attrName>ppt_w</p:attrName>
                                        </p:attrNameLst>
                                      </p:cBhvr>
                                      <p:tavLst>
                                        <p:tav tm="0">
                                          <p:val>
                                            <p:strVal val="ppt_w"/>
                                          </p:val>
                                        </p:tav>
                                        <p:tav tm="100000">
                                          <p:val>
                                            <p:fltVal val="0"/>
                                          </p:val>
                                        </p:tav>
                                      </p:tavLst>
                                    </p:anim>
                                    <p:anim calcmode="lin" valueType="num">
                                      <p:cBhvr>
                                        <p:cTn id="64" dur="500"/>
                                        <p:tgtEl>
                                          <p:spTgt spid="66"/>
                                        </p:tgtEl>
                                        <p:attrNameLst>
                                          <p:attrName>ppt_h</p:attrName>
                                        </p:attrNameLst>
                                      </p:cBhvr>
                                      <p:tavLst>
                                        <p:tav tm="0">
                                          <p:val>
                                            <p:strVal val="ppt_h"/>
                                          </p:val>
                                        </p:tav>
                                        <p:tav tm="100000">
                                          <p:val>
                                            <p:fltVal val="0"/>
                                          </p:val>
                                        </p:tav>
                                      </p:tavLst>
                                    </p:anim>
                                    <p:animEffect transition="out" filter="fade">
                                      <p:cBhvr>
                                        <p:cTn id="65" dur="500"/>
                                        <p:tgtEl>
                                          <p:spTgt spid="66"/>
                                        </p:tgtEl>
                                      </p:cBhvr>
                                    </p:animEffect>
                                    <p:set>
                                      <p:cBhvr>
                                        <p:cTn id="66" dur="1" fill="hold">
                                          <p:stCondLst>
                                            <p:cond delay="499"/>
                                          </p:stCondLst>
                                        </p:cTn>
                                        <p:tgtEl>
                                          <p:spTgt spid="66"/>
                                        </p:tgtEl>
                                        <p:attrNameLst>
                                          <p:attrName>style.visibility</p:attrName>
                                        </p:attrNameLst>
                                      </p:cBhvr>
                                      <p:to>
                                        <p:strVal val="hidden"/>
                                      </p:to>
                                    </p:set>
                                  </p:childTnLst>
                                </p:cTn>
                              </p:par>
                              <p:par>
                                <p:cTn id="67" presetID="53" presetClass="exit" presetSubtype="32" fill="hold" nodeType="withEffect">
                                  <p:stCondLst>
                                    <p:cond delay="250"/>
                                  </p:stCondLst>
                                  <p:childTnLst>
                                    <p:anim calcmode="lin" valueType="num">
                                      <p:cBhvr>
                                        <p:cTn id="68" dur="500"/>
                                        <p:tgtEl>
                                          <p:spTgt spid="69"/>
                                        </p:tgtEl>
                                        <p:attrNameLst>
                                          <p:attrName>ppt_w</p:attrName>
                                        </p:attrNameLst>
                                      </p:cBhvr>
                                      <p:tavLst>
                                        <p:tav tm="0">
                                          <p:val>
                                            <p:strVal val="ppt_w"/>
                                          </p:val>
                                        </p:tav>
                                        <p:tav tm="100000">
                                          <p:val>
                                            <p:fltVal val="0"/>
                                          </p:val>
                                        </p:tav>
                                      </p:tavLst>
                                    </p:anim>
                                    <p:anim calcmode="lin" valueType="num">
                                      <p:cBhvr>
                                        <p:cTn id="69" dur="500"/>
                                        <p:tgtEl>
                                          <p:spTgt spid="69"/>
                                        </p:tgtEl>
                                        <p:attrNameLst>
                                          <p:attrName>ppt_h</p:attrName>
                                        </p:attrNameLst>
                                      </p:cBhvr>
                                      <p:tavLst>
                                        <p:tav tm="0">
                                          <p:val>
                                            <p:strVal val="ppt_h"/>
                                          </p:val>
                                        </p:tav>
                                        <p:tav tm="100000">
                                          <p:val>
                                            <p:fltVal val="0"/>
                                          </p:val>
                                        </p:tav>
                                      </p:tavLst>
                                    </p:anim>
                                    <p:animEffect transition="out" filter="fade">
                                      <p:cBhvr>
                                        <p:cTn id="70" dur="500"/>
                                        <p:tgtEl>
                                          <p:spTgt spid="69"/>
                                        </p:tgtEl>
                                      </p:cBhvr>
                                    </p:animEffect>
                                    <p:set>
                                      <p:cBhvr>
                                        <p:cTn id="71" dur="1" fill="hold">
                                          <p:stCondLst>
                                            <p:cond delay="499"/>
                                          </p:stCondLst>
                                        </p:cTn>
                                        <p:tgtEl>
                                          <p:spTgt spid="69"/>
                                        </p:tgtEl>
                                        <p:attrNameLst>
                                          <p:attrName>style.visibility</p:attrName>
                                        </p:attrNameLst>
                                      </p:cBhvr>
                                      <p:to>
                                        <p:strVal val="hidden"/>
                                      </p:to>
                                    </p:set>
                                  </p:childTnLst>
                                </p:cTn>
                              </p:par>
                            </p:childTnLst>
                          </p:cTn>
                        </p:par>
                        <p:par>
                          <p:cTn id="72" fill="hold">
                            <p:stCondLst>
                              <p:cond delay="4000"/>
                            </p:stCondLst>
                            <p:childTnLst>
                              <p:par>
                                <p:cTn id="73" presetID="53" presetClass="entr" presetSubtype="16" fill="hold" nodeType="afterEffect">
                                  <p:stCondLst>
                                    <p:cond delay="0"/>
                                  </p:stCondLst>
                                  <p:childTnLst>
                                    <p:set>
                                      <p:cBhvr>
                                        <p:cTn id="74" dur="1" fill="hold">
                                          <p:stCondLst>
                                            <p:cond delay="0"/>
                                          </p:stCondLst>
                                        </p:cTn>
                                        <p:tgtEl>
                                          <p:spTgt spid="98"/>
                                        </p:tgtEl>
                                        <p:attrNameLst>
                                          <p:attrName>style.visibility</p:attrName>
                                        </p:attrNameLst>
                                      </p:cBhvr>
                                      <p:to>
                                        <p:strVal val="visible"/>
                                      </p:to>
                                    </p:set>
                                    <p:anim calcmode="lin" valueType="num">
                                      <p:cBhvr>
                                        <p:cTn id="75" dur="500" fill="hold"/>
                                        <p:tgtEl>
                                          <p:spTgt spid="98"/>
                                        </p:tgtEl>
                                        <p:attrNameLst>
                                          <p:attrName>ppt_w</p:attrName>
                                        </p:attrNameLst>
                                      </p:cBhvr>
                                      <p:tavLst>
                                        <p:tav tm="0">
                                          <p:val>
                                            <p:fltVal val="0"/>
                                          </p:val>
                                        </p:tav>
                                        <p:tav tm="100000">
                                          <p:val>
                                            <p:strVal val="#ppt_w"/>
                                          </p:val>
                                        </p:tav>
                                      </p:tavLst>
                                    </p:anim>
                                    <p:anim calcmode="lin" valueType="num">
                                      <p:cBhvr>
                                        <p:cTn id="76" dur="500" fill="hold"/>
                                        <p:tgtEl>
                                          <p:spTgt spid="98"/>
                                        </p:tgtEl>
                                        <p:attrNameLst>
                                          <p:attrName>ppt_h</p:attrName>
                                        </p:attrNameLst>
                                      </p:cBhvr>
                                      <p:tavLst>
                                        <p:tav tm="0">
                                          <p:val>
                                            <p:fltVal val="0"/>
                                          </p:val>
                                        </p:tav>
                                        <p:tav tm="100000">
                                          <p:val>
                                            <p:strVal val="#ppt_h"/>
                                          </p:val>
                                        </p:tav>
                                      </p:tavLst>
                                    </p:anim>
                                    <p:animEffect transition="in" filter="fade">
                                      <p:cBhvr>
                                        <p:cTn id="77" dur="500"/>
                                        <p:tgtEl>
                                          <p:spTgt spid="98"/>
                                        </p:tgtEl>
                                      </p:cBhvr>
                                    </p:animEffect>
                                  </p:childTnLst>
                                </p:cTn>
                              </p:par>
                              <p:par>
                                <p:cTn id="78" presetID="53" presetClass="entr" presetSubtype="16" fill="hold" nodeType="withEffect">
                                  <p:stCondLst>
                                    <p:cond delay="0"/>
                                  </p:stCondLst>
                                  <p:childTnLst>
                                    <p:set>
                                      <p:cBhvr>
                                        <p:cTn id="79" dur="1" fill="hold">
                                          <p:stCondLst>
                                            <p:cond delay="0"/>
                                          </p:stCondLst>
                                        </p:cTn>
                                        <p:tgtEl>
                                          <p:spTgt spid="136"/>
                                        </p:tgtEl>
                                        <p:attrNameLst>
                                          <p:attrName>style.visibility</p:attrName>
                                        </p:attrNameLst>
                                      </p:cBhvr>
                                      <p:to>
                                        <p:strVal val="visible"/>
                                      </p:to>
                                    </p:set>
                                    <p:anim calcmode="lin" valueType="num">
                                      <p:cBhvr>
                                        <p:cTn id="80" dur="500" fill="hold"/>
                                        <p:tgtEl>
                                          <p:spTgt spid="136"/>
                                        </p:tgtEl>
                                        <p:attrNameLst>
                                          <p:attrName>ppt_w</p:attrName>
                                        </p:attrNameLst>
                                      </p:cBhvr>
                                      <p:tavLst>
                                        <p:tav tm="0">
                                          <p:val>
                                            <p:fltVal val="0"/>
                                          </p:val>
                                        </p:tav>
                                        <p:tav tm="100000">
                                          <p:val>
                                            <p:strVal val="#ppt_w"/>
                                          </p:val>
                                        </p:tav>
                                      </p:tavLst>
                                    </p:anim>
                                    <p:anim calcmode="lin" valueType="num">
                                      <p:cBhvr>
                                        <p:cTn id="81" dur="500" fill="hold"/>
                                        <p:tgtEl>
                                          <p:spTgt spid="136"/>
                                        </p:tgtEl>
                                        <p:attrNameLst>
                                          <p:attrName>ppt_h</p:attrName>
                                        </p:attrNameLst>
                                      </p:cBhvr>
                                      <p:tavLst>
                                        <p:tav tm="0">
                                          <p:val>
                                            <p:fltVal val="0"/>
                                          </p:val>
                                        </p:tav>
                                        <p:tav tm="100000">
                                          <p:val>
                                            <p:strVal val="#ppt_h"/>
                                          </p:val>
                                        </p:tav>
                                      </p:tavLst>
                                    </p:anim>
                                    <p:animEffect transition="in" filter="fade">
                                      <p:cBhvr>
                                        <p:cTn id="82" dur="500"/>
                                        <p:tgtEl>
                                          <p:spTgt spid="136"/>
                                        </p:tgtEl>
                                      </p:cBhvr>
                                    </p:animEffect>
                                  </p:childTnLst>
                                </p:cTn>
                              </p:par>
                              <p:par>
                                <p:cTn id="83" presetID="53" presetClass="entr" presetSubtype="16" fill="hold" nodeType="withEffect">
                                  <p:stCondLst>
                                    <p:cond delay="0"/>
                                  </p:stCondLst>
                                  <p:childTnLst>
                                    <p:set>
                                      <p:cBhvr>
                                        <p:cTn id="84" dur="1" fill="hold">
                                          <p:stCondLst>
                                            <p:cond delay="0"/>
                                          </p:stCondLst>
                                        </p:cTn>
                                        <p:tgtEl>
                                          <p:spTgt spid="151"/>
                                        </p:tgtEl>
                                        <p:attrNameLst>
                                          <p:attrName>style.visibility</p:attrName>
                                        </p:attrNameLst>
                                      </p:cBhvr>
                                      <p:to>
                                        <p:strVal val="visible"/>
                                      </p:to>
                                    </p:set>
                                    <p:anim calcmode="lin" valueType="num">
                                      <p:cBhvr>
                                        <p:cTn id="85" dur="500" fill="hold"/>
                                        <p:tgtEl>
                                          <p:spTgt spid="151"/>
                                        </p:tgtEl>
                                        <p:attrNameLst>
                                          <p:attrName>ppt_w</p:attrName>
                                        </p:attrNameLst>
                                      </p:cBhvr>
                                      <p:tavLst>
                                        <p:tav tm="0">
                                          <p:val>
                                            <p:fltVal val="0"/>
                                          </p:val>
                                        </p:tav>
                                        <p:tav tm="100000">
                                          <p:val>
                                            <p:strVal val="#ppt_w"/>
                                          </p:val>
                                        </p:tav>
                                      </p:tavLst>
                                    </p:anim>
                                    <p:anim calcmode="lin" valueType="num">
                                      <p:cBhvr>
                                        <p:cTn id="86" dur="500" fill="hold"/>
                                        <p:tgtEl>
                                          <p:spTgt spid="151"/>
                                        </p:tgtEl>
                                        <p:attrNameLst>
                                          <p:attrName>ppt_h</p:attrName>
                                        </p:attrNameLst>
                                      </p:cBhvr>
                                      <p:tavLst>
                                        <p:tav tm="0">
                                          <p:val>
                                            <p:fltVal val="0"/>
                                          </p:val>
                                        </p:tav>
                                        <p:tav tm="100000">
                                          <p:val>
                                            <p:strVal val="#ppt_h"/>
                                          </p:val>
                                        </p:tav>
                                      </p:tavLst>
                                    </p:anim>
                                    <p:animEffect transition="in" filter="fade">
                                      <p:cBhvr>
                                        <p:cTn id="87" dur="500"/>
                                        <p:tgtEl>
                                          <p:spTgt spid="151"/>
                                        </p:tgtEl>
                                      </p:cBhvr>
                                    </p:animEffect>
                                  </p:childTnLst>
                                </p:cTn>
                              </p:par>
                              <p:par>
                                <p:cTn id="88" presetID="53" presetClass="entr" presetSubtype="16" fill="hold" nodeType="withEffect">
                                  <p:stCondLst>
                                    <p:cond delay="250"/>
                                  </p:stCondLst>
                                  <p:childTnLst>
                                    <p:set>
                                      <p:cBhvr>
                                        <p:cTn id="89" dur="1" fill="hold">
                                          <p:stCondLst>
                                            <p:cond delay="0"/>
                                          </p:stCondLst>
                                        </p:cTn>
                                        <p:tgtEl>
                                          <p:spTgt spid="160"/>
                                        </p:tgtEl>
                                        <p:attrNameLst>
                                          <p:attrName>style.visibility</p:attrName>
                                        </p:attrNameLst>
                                      </p:cBhvr>
                                      <p:to>
                                        <p:strVal val="visible"/>
                                      </p:to>
                                    </p:set>
                                    <p:anim calcmode="lin" valueType="num">
                                      <p:cBhvr>
                                        <p:cTn id="90" dur="500" fill="hold"/>
                                        <p:tgtEl>
                                          <p:spTgt spid="160"/>
                                        </p:tgtEl>
                                        <p:attrNameLst>
                                          <p:attrName>ppt_w</p:attrName>
                                        </p:attrNameLst>
                                      </p:cBhvr>
                                      <p:tavLst>
                                        <p:tav tm="0">
                                          <p:val>
                                            <p:fltVal val="0"/>
                                          </p:val>
                                        </p:tav>
                                        <p:tav tm="100000">
                                          <p:val>
                                            <p:strVal val="#ppt_w"/>
                                          </p:val>
                                        </p:tav>
                                      </p:tavLst>
                                    </p:anim>
                                    <p:anim calcmode="lin" valueType="num">
                                      <p:cBhvr>
                                        <p:cTn id="91" dur="500" fill="hold"/>
                                        <p:tgtEl>
                                          <p:spTgt spid="160"/>
                                        </p:tgtEl>
                                        <p:attrNameLst>
                                          <p:attrName>ppt_h</p:attrName>
                                        </p:attrNameLst>
                                      </p:cBhvr>
                                      <p:tavLst>
                                        <p:tav tm="0">
                                          <p:val>
                                            <p:fltVal val="0"/>
                                          </p:val>
                                        </p:tav>
                                        <p:tav tm="100000">
                                          <p:val>
                                            <p:strVal val="#ppt_h"/>
                                          </p:val>
                                        </p:tav>
                                      </p:tavLst>
                                    </p:anim>
                                    <p:animEffect transition="in" filter="fade">
                                      <p:cBhvr>
                                        <p:cTn id="92" dur="500"/>
                                        <p:tgtEl>
                                          <p:spTgt spid="160"/>
                                        </p:tgtEl>
                                      </p:cBhvr>
                                    </p:animEffect>
                                  </p:childTnLst>
                                </p:cTn>
                              </p:par>
                              <p:par>
                                <p:cTn id="93" presetID="53" presetClass="entr" presetSubtype="16" fill="hold" nodeType="withEffect">
                                  <p:stCondLst>
                                    <p:cond delay="250"/>
                                  </p:stCondLst>
                                  <p:childTnLst>
                                    <p:set>
                                      <p:cBhvr>
                                        <p:cTn id="94" dur="1" fill="hold">
                                          <p:stCondLst>
                                            <p:cond delay="0"/>
                                          </p:stCondLst>
                                        </p:cTn>
                                        <p:tgtEl>
                                          <p:spTgt spid="115"/>
                                        </p:tgtEl>
                                        <p:attrNameLst>
                                          <p:attrName>style.visibility</p:attrName>
                                        </p:attrNameLst>
                                      </p:cBhvr>
                                      <p:to>
                                        <p:strVal val="visible"/>
                                      </p:to>
                                    </p:set>
                                    <p:anim calcmode="lin" valueType="num">
                                      <p:cBhvr>
                                        <p:cTn id="95" dur="500" fill="hold"/>
                                        <p:tgtEl>
                                          <p:spTgt spid="115"/>
                                        </p:tgtEl>
                                        <p:attrNameLst>
                                          <p:attrName>ppt_w</p:attrName>
                                        </p:attrNameLst>
                                      </p:cBhvr>
                                      <p:tavLst>
                                        <p:tav tm="0">
                                          <p:val>
                                            <p:fltVal val="0"/>
                                          </p:val>
                                        </p:tav>
                                        <p:tav tm="100000">
                                          <p:val>
                                            <p:strVal val="#ppt_w"/>
                                          </p:val>
                                        </p:tav>
                                      </p:tavLst>
                                    </p:anim>
                                    <p:anim calcmode="lin" valueType="num">
                                      <p:cBhvr>
                                        <p:cTn id="96" dur="500" fill="hold"/>
                                        <p:tgtEl>
                                          <p:spTgt spid="115"/>
                                        </p:tgtEl>
                                        <p:attrNameLst>
                                          <p:attrName>ppt_h</p:attrName>
                                        </p:attrNameLst>
                                      </p:cBhvr>
                                      <p:tavLst>
                                        <p:tav tm="0">
                                          <p:val>
                                            <p:fltVal val="0"/>
                                          </p:val>
                                        </p:tav>
                                        <p:tav tm="100000">
                                          <p:val>
                                            <p:strVal val="#ppt_h"/>
                                          </p:val>
                                        </p:tav>
                                      </p:tavLst>
                                    </p:anim>
                                    <p:animEffect transition="in" filter="fade">
                                      <p:cBhvr>
                                        <p:cTn id="97" dur="500"/>
                                        <p:tgtEl>
                                          <p:spTgt spid="115"/>
                                        </p:tgtEl>
                                      </p:cBhvr>
                                    </p:animEffect>
                                  </p:childTnLst>
                                </p:cTn>
                              </p:par>
                              <p:par>
                                <p:cTn id="98" presetID="53" presetClass="entr" presetSubtype="16" fill="hold" nodeType="withEffect">
                                  <p:stCondLst>
                                    <p:cond delay="250"/>
                                  </p:stCondLst>
                                  <p:childTnLst>
                                    <p:set>
                                      <p:cBhvr>
                                        <p:cTn id="99" dur="1" fill="hold">
                                          <p:stCondLst>
                                            <p:cond delay="0"/>
                                          </p:stCondLst>
                                        </p:cTn>
                                        <p:tgtEl>
                                          <p:spTgt spid="124"/>
                                        </p:tgtEl>
                                        <p:attrNameLst>
                                          <p:attrName>style.visibility</p:attrName>
                                        </p:attrNameLst>
                                      </p:cBhvr>
                                      <p:to>
                                        <p:strVal val="visible"/>
                                      </p:to>
                                    </p:set>
                                    <p:anim calcmode="lin" valueType="num">
                                      <p:cBhvr>
                                        <p:cTn id="100" dur="500" fill="hold"/>
                                        <p:tgtEl>
                                          <p:spTgt spid="124"/>
                                        </p:tgtEl>
                                        <p:attrNameLst>
                                          <p:attrName>ppt_w</p:attrName>
                                        </p:attrNameLst>
                                      </p:cBhvr>
                                      <p:tavLst>
                                        <p:tav tm="0">
                                          <p:val>
                                            <p:fltVal val="0"/>
                                          </p:val>
                                        </p:tav>
                                        <p:tav tm="100000">
                                          <p:val>
                                            <p:strVal val="#ppt_w"/>
                                          </p:val>
                                        </p:tav>
                                      </p:tavLst>
                                    </p:anim>
                                    <p:anim calcmode="lin" valueType="num">
                                      <p:cBhvr>
                                        <p:cTn id="101" dur="500" fill="hold"/>
                                        <p:tgtEl>
                                          <p:spTgt spid="124"/>
                                        </p:tgtEl>
                                        <p:attrNameLst>
                                          <p:attrName>ppt_h</p:attrName>
                                        </p:attrNameLst>
                                      </p:cBhvr>
                                      <p:tavLst>
                                        <p:tav tm="0">
                                          <p:val>
                                            <p:fltVal val="0"/>
                                          </p:val>
                                        </p:tav>
                                        <p:tav tm="100000">
                                          <p:val>
                                            <p:strVal val="#ppt_h"/>
                                          </p:val>
                                        </p:tav>
                                      </p:tavLst>
                                    </p:anim>
                                    <p:animEffect transition="in" filter="fade">
                                      <p:cBhvr>
                                        <p:cTn id="102" dur="500"/>
                                        <p:tgtEl>
                                          <p:spTgt spid="124"/>
                                        </p:tgtEl>
                                      </p:cBhvr>
                                    </p:animEffect>
                                  </p:childTnLst>
                                </p:cTn>
                              </p:par>
                              <p:par>
                                <p:cTn id="103" presetID="53" presetClass="entr" presetSubtype="16" fill="hold" nodeType="withEffect">
                                  <p:stCondLst>
                                    <p:cond delay="750"/>
                                  </p:stCondLst>
                                  <p:childTnLst>
                                    <p:set>
                                      <p:cBhvr>
                                        <p:cTn id="104" dur="1" fill="hold">
                                          <p:stCondLst>
                                            <p:cond delay="0"/>
                                          </p:stCondLst>
                                        </p:cTn>
                                        <p:tgtEl>
                                          <p:spTgt spid="104"/>
                                        </p:tgtEl>
                                        <p:attrNameLst>
                                          <p:attrName>style.visibility</p:attrName>
                                        </p:attrNameLst>
                                      </p:cBhvr>
                                      <p:to>
                                        <p:strVal val="visible"/>
                                      </p:to>
                                    </p:set>
                                    <p:anim calcmode="lin" valueType="num">
                                      <p:cBhvr>
                                        <p:cTn id="105" dur="500" fill="hold"/>
                                        <p:tgtEl>
                                          <p:spTgt spid="104"/>
                                        </p:tgtEl>
                                        <p:attrNameLst>
                                          <p:attrName>ppt_w</p:attrName>
                                        </p:attrNameLst>
                                      </p:cBhvr>
                                      <p:tavLst>
                                        <p:tav tm="0">
                                          <p:val>
                                            <p:fltVal val="0"/>
                                          </p:val>
                                        </p:tav>
                                        <p:tav tm="100000">
                                          <p:val>
                                            <p:strVal val="#ppt_w"/>
                                          </p:val>
                                        </p:tav>
                                      </p:tavLst>
                                    </p:anim>
                                    <p:anim calcmode="lin" valueType="num">
                                      <p:cBhvr>
                                        <p:cTn id="106" dur="500" fill="hold"/>
                                        <p:tgtEl>
                                          <p:spTgt spid="104"/>
                                        </p:tgtEl>
                                        <p:attrNameLst>
                                          <p:attrName>ppt_h</p:attrName>
                                        </p:attrNameLst>
                                      </p:cBhvr>
                                      <p:tavLst>
                                        <p:tav tm="0">
                                          <p:val>
                                            <p:fltVal val="0"/>
                                          </p:val>
                                        </p:tav>
                                        <p:tav tm="100000">
                                          <p:val>
                                            <p:strVal val="#ppt_h"/>
                                          </p:val>
                                        </p:tav>
                                      </p:tavLst>
                                    </p:anim>
                                    <p:animEffect transition="in" filter="fade">
                                      <p:cBhvr>
                                        <p:cTn id="107" dur="500"/>
                                        <p:tgtEl>
                                          <p:spTgt spid="104"/>
                                        </p:tgtEl>
                                      </p:cBhvr>
                                    </p:animEffect>
                                  </p:childTnLst>
                                </p:cTn>
                              </p:par>
                              <p:par>
                                <p:cTn id="108" presetID="53" presetClass="entr" presetSubtype="16" fill="hold" nodeType="withEffect">
                                  <p:stCondLst>
                                    <p:cond delay="750"/>
                                  </p:stCondLst>
                                  <p:childTnLst>
                                    <p:set>
                                      <p:cBhvr>
                                        <p:cTn id="109" dur="1" fill="hold">
                                          <p:stCondLst>
                                            <p:cond delay="0"/>
                                          </p:stCondLst>
                                        </p:cTn>
                                        <p:tgtEl>
                                          <p:spTgt spid="127"/>
                                        </p:tgtEl>
                                        <p:attrNameLst>
                                          <p:attrName>style.visibility</p:attrName>
                                        </p:attrNameLst>
                                      </p:cBhvr>
                                      <p:to>
                                        <p:strVal val="visible"/>
                                      </p:to>
                                    </p:set>
                                    <p:anim calcmode="lin" valueType="num">
                                      <p:cBhvr>
                                        <p:cTn id="110" dur="500" fill="hold"/>
                                        <p:tgtEl>
                                          <p:spTgt spid="127"/>
                                        </p:tgtEl>
                                        <p:attrNameLst>
                                          <p:attrName>ppt_w</p:attrName>
                                        </p:attrNameLst>
                                      </p:cBhvr>
                                      <p:tavLst>
                                        <p:tav tm="0">
                                          <p:val>
                                            <p:fltVal val="0"/>
                                          </p:val>
                                        </p:tav>
                                        <p:tav tm="100000">
                                          <p:val>
                                            <p:strVal val="#ppt_w"/>
                                          </p:val>
                                        </p:tav>
                                      </p:tavLst>
                                    </p:anim>
                                    <p:anim calcmode="lin" valueType="num">
                                      <p:cBhvr>
                                        <p:cTn id="111" dur="500" fill="hold"/>
                                        <p:tgtEl>
                                          <p:spTgt spid="127"/>
                                        </p:tgtEl>
                                        <p:attrNameLst>
                                          <p:attrName>ppt_h</p:attrName>
                                        </p:attrNameLst>
                                      </p:cBhvr>
                                      <p:tavLst>
                                        <p:tav tm="0">
                                          <p:val>
                                            <p:fltVal val="0"/>
                                          </p:val>
                                        </p:tav>
                                        <p:tav tm="100000">
                                          <p:val>
                                            <p:strVal val="#ppt_h"/>
                                          </p:val>
                                        </p:tav>
                                      </p:tavLst>
                                    </p:anim>
                                    <p:animEffect transition="in" filter="fade">
                                      <p:cBhvr>
                                        <p:cTn id="112" dur="500"/>
                                        <p:tgtEl>
                                          <p:spTgt spid="127"/>
                                        </p:tgtEl>
                                      </p:cBhvr>
                                    </p:animEffect>
                                  </p:childTnLst>
                                </p:cTn>
                              </p:par>
                              <p:par>
                                <p:cTn id="113" presetID="53" presetClass="entr" presetSubtype="16" fill="hold" nodeType="withEffect">
                                  <p:stCondLst>
                                    <p:cond delay="750"/>
                                  </p:stCondLst>
                                  <p:childTnLst>
                                    <p:set>
                                      <p:cBhvr>
                                        <p:cTn id="114" dur="1" fill="hold">
                                          <p:stCondLst>
                                            <p:cond delay="0"/>
                                          </p:stCondLst>
                                        </p:cTn>
                                        <p:tgtEl>
                                          <p:spTgt spid="118"/>
                                        </p:tgtEl>
                                        <p:attrNameLst>
                                          <p:attrName>style.visibility</p:attrName>
                                        </p:attrNameLst>
                                      </p:cBhvr>
                                      <p:to>
                                        <p:strVal val="visible"/>
                                      </p:to>
                                    </p:set>
                                    <p:anim calcmode="lin" valueType="num">
                                      <p:cBhvr>
                                        <p:cTn id="115" dur="500" fill="hold"/>
                                        <p:tgtEl>
                                          <p:spTgt spid="118"/>
                                        </p:tgtEl>
                                        <p:attrNameLst>
                                          <p:attrName>ppt_w</p:attrName>
                                        </p:attrNameLst>
                                      </p:cBhvr>
                                      <p:tavLst>
                                        <p:tav tm="0">
                                          <p:val>
                                            <p:fltVal val="0"/>
                                          </p:val>
                                        </p:tav>
                                        <p:tav tm="100000">
                                          <p:val>
                                            <p:strVal val="#ppt_w"/>
                                          </p:val>
                                        </p:tav>
                                      </p:tavLst>
                                    </p:anim>
                                    <p:anim calcmode="lin" valueType="num">
                                      <p:cBhvr>
                                        <p:cTn id="116" dur="500" fill="hold"/>
                                        <p:tgtEl>
                                          <p:spTgt spid="118"/>
                                        </p:tgtEl>
                                        <p:attrNameLst>
                                          <p:attrName>ppt_h</p:attrName>
                                        </p:attrNameLst>
                                      </p:cBhvr>
                                      <p:tavLst>
                                        <p:tav tm="0">
                                          <p:val>
                                            <p:fltVal val="0"/>
                                          </p:val>
                                        </p:tav>
                                        <p:tav tm="100000">
                                          <p:val>
                                            <p:strVal val="#ppt_h"/>
                                          </p:val>
                                        </p:tav>
                                      </p:tavLst>
                                    </p:anim>
                                    <p:animEffect transition="in" filter="fade">
                                      <p:cBhvr>
                                        <p:cTn id="117" dur="500"/>
                                        <p:tgtEl>
                                          <p:spTgt spid="118"/>
                                        </p:tgtEl>
                                      </p:cBhvr>
                                    </p:animEffect>
                                  </p:childTnLst>
                                </p:cTn>
                              </p:par>
                              <p:par>
                                <p:cTn id="118" presetID="53" presetClass="entr" presetSubtype="16"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 calcmode="lin" valueType="num">
                                      <p:cBhvr>
                                        <p:cTn id="120" dur="500" fill="hold"/>
                                        <p:tgtEl>
                                          <p:spTgt spid="133"/>
                                        </p:tgtEl>
                                        <p:attrNameLst>
                                          <p:attrName>ppt_w</p:attrName>
                                        </p:attrNameLst>
                                      </p:cBhvr>
                                      <p:tavLst>
                                        <p:tav tm="0">
                                          <p:val>
                                            <p:fltVal val="0"/>
                                          </p:val>
                                        </p:tav>
                                        <p:tav tm="100000">
                                          <p:val>
                                            <p:strVal val="#ppt_w"/>
                                          </p:val>
                                        </p:tav>
                                      </p:tavLst>
                                    </p:anim>
                                    <p:anim calcmode="lin" valueType="num">
                                      <p:cBhvr>
                                        <p:cTn id="121" dur="500" fill="hold"/>
                                        <p:tgtEl>
                                          <p:spTgt spid="133"/>
                                        </p:tgtEl>
                                        <p:attrNameLst>
                                          <p:attrName>ppt_h</p:attrName>
                                        </p:attrNameLst>
                                      </p:cBhvr>
                                      <p:tavLst>
                                        <p:tav tm="0">
                                          <p:val>
                                            <p:fltVal val="0"/>
                                          </p:val>
                                        </p:tav>
                                        <p:tav tm="100000">
                                          <p:val>
                                            <p:strVal val="#ppt_h"/>
                                          </p:val>
                                        </p:tav>
                                      </p:tavLst>
                                    </p:anim>
                                    <p:animEffect transition="in" filter="fade">
                                      <p:cBhvr>
                                        <p:cTn id="122" dur="500"/>
                                        <p:tgtEl>
                                          <p:spTgt spid="133"/>
                                        </p:tgtEl>
                                      </p:cBhvr>
                                    </p:animEffect>
                                  </p:childTnLst>
                                </p:cTn>
                              </p:par>
                              <p:par>
                                <p:cTn id="123" presetID="53" presetClass="entr" presetSubtype="16"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anim calcmode="lin" valueType="num">
                                      <p:cBhvr>
                                        <p:cTn id="125" dur="500" fill="hold"/>
                                        <p:tgtEl>
                                          <p:spTgt spid="142"/>
                                        </p:tgtEl>
                                        <p:attrNameLst>
                                          <p:attrName>ppt_w</p:attrName>
                                        </p:attrNameLst>
                                      </p:cBhvr>
                                      <p:tavLst>
                                        <p:tav tm="0">
                                          <p:val>
                                            <p:fltVal val="0"/>
                                          </p:val>
                                        </p:tav>
                                        <p:tav tm="100000">
                                          <p:val>
                                            <p:strVal val="#ppt_w"/>
                                          </p:val>
                                        </p:tav>
                                      </p:tavLst>
                                    </p:anim>
                                    <p:anim calcmode="lin" valueType="num">
                                      <p:cBhvr>
                                        <p:cTn id="126" dur="500" fill="hold"/>
                                        <p:tgtEl>
                                          <p:spTgt spid="142"/>
                                        </p:tgtEl>
                                        <p:attrNameLst>
                                          <p:attrName>ppt_h</p:attrName>
                                        </p:attrNameLst>
                                      </p:cBhvr>
                                      <p:tavLst>
                                        <p:tav tm="0">
                                          <p:val>
                                            <p:fltVal val="0"/>
                                          </p:val>
                                        </p:tav>
                                        <p:tav tm="100000">
                                          <p:val>
                                            <p:strVal val="#ppt_h"/>
                                          </p:val>
                                        </p:tav>
                                      </p:tavLst>
                                    </p:anim>
                                    <p:animEffect transition="in" filter="fade">
                                      <p:cBhvr>
                                        <p:cTn id="127" dur="500"/>
                                        <p:tgtEl>
                                          <p:spTgt spid="142"/>
                                        </p:tgtEl>
                                      </p:cBhvr>
                                    </p:animEffect>
                                  </p:childTnLst>
                                </p:cTn>
                              </p:par>
                              <p:par>
                                <p:cTn id="128" presetID="53" presetClass="entr" presetSubtype="16" fill="hold" nodeType="withEffect">
                                  <p:stCondLst>
                                    <p:cond delay="0"/>
                                  </p:stCondLst>
                                  <p:childTnLst>
                                    <p:set>
                                      <p:cBhvr>
                                        <p:cTn id="129" dur="1" fill="hold">
                                          <p:stCondLst>
                                            <p:cond delay="0"/>
                                          </p:stCondLst>
                                        </p:cTn>
                                        <p:tgtEl>
                                          <p:spTgt spid="101"/>
                                        </p:tgtEl>
                                        <p:attrNameLst>
                                          <p:attrName>style.visibility</p:attrName>
                                        </p:attrNameLst>
                                      </p:cBhvr>
                                      <p:to>
                                        <p:strVal val="visible"/>
                                      </p:to>
                                    </p:set>
                                    <p:anim calcmode="lin" valueType="num">
                                      <p:cBhvr>
                                        <p:cTn id="130" dur="500" fill="hold"/>
                                        <p:tgtEl>
                                          <p:spTgt spid="101"/>
                                        </p:tgtEl>
                                        <p:attrNameLst>
                                          <p:attrName>ppt_w</p:attrName>
                                        </p:attrNameLst>
                                      </p:cBhvr>
                                      <p:tavLst>
                                        <p:tav tm="0">
                                          <p:val>
                                            <p:fltVal val="0"/>
                                          </p:val>
                                        </p:tav>
                                        <p:tav tm="100000">
                                          <p:val>
                                            <p:strVal val="#ppt_w"/>
                                          </p:val>
                                        </p:tav>
                                      </p:tavLst>
                                    </p:anim>
                                    <p:anim calcmode="lin" valueType="num">
                                      <p:cBhvr>
                                        <p:cTn id="131" dur="500" fill="hold"/>
                                        <p:tgtEl>
                                          <p:spTgt spid="101"/>
                                        </p:tgtEl>
                                        <p:attrNameLst>
                                          <p:attrName>ppt_h</p:attrName>
                                        </p:attrNameLst>
                                      </p:cBhvr>
                                      <p:tavLst>
                                        <p:tav tm="0">
                                          <p:val>
                                            <p:fltVal val="0"/>
                                          </p:val>
                                        </p:tav>
                                        <p:tav tm="100000">
                                          <p:val>
                                            <p:strVal val="#ppt_h"/>
                                          </p:val>
                                        </p:tav>
                                      </p:tavLst>
                                    </p:anim>
                                    <p:animEffect transition="in" filter="fade">
                                      <p:cBhvr>
                                        <p:cTn id="132" dur="500"/>
                                        <p:tgtEl>
                                          <p:spTgt spid="101"/>
                                        </p:tgtEl>
                                      </p:cBhvr>
                                    </p:animEffect>
                                  </p:childTnLst>
                                </p:cTn>
                              </p:par>
                              <p:par>
                                <p:cTn id="133" presetID="53" presetClass="entr" presetSubtype="16" fill="hold" nodeType="withEffect">
                                  <p:stCondLst>
                                    <p:cond delay="250"/>
                                  </p:stCondLst>
                                  <p:childTnLst>
                                    <p:set>
                                      <p:cBhvr>
                                        <p:cTn id="134" dur="1" fill="hold">
                                          <p:stCondLst>
                                            <p:cond delay="0"/>
                                          </p:stCondLst>
                                        </p:cTn>
                                        <p:tgtEl>
                                          <p:spTgt spid="107"/>
                                        </p:tgtEl>
                                        <p:attrNameLst>
                                          <p:attrName>style.visibility</p:attrName>
                                        </p:attrNameLst>
                                      </p:cBhvr>
                                      <p:to>
                                        <p:strVal val="visible"/>
                                      </p:to>
                                    </p:set>
                                    <p:anim calcmode="lin" valueType="num">
                                      <p:cBhvr>
                                        <p:cTn id="135" dur="500" fill="hold"/>
                                        <p:tgtEl>
                                          <p:spTgt spid="107"/>
                                        </p:tgtEl>
                                        <p:attrNameLst>
                                          <p:attrName>ppt_w</p:attrName>
                                        </p:attrNameLst>
                                      </p:cBhvr>
                                      <p:tavLst>
                                        <p:tav tm="0">
                                          <p:val>
                                            <p:fltVal val="0"/>
                                          </p:val>
                                        </p:tav>
                                        <p:tav tm="100000">
                                          <p:val>
                                            <p:strVal val="#ppt_w"/>
                                          </p:val>
                                        </p:tav>
                                      </p:tavLst>
                                    </p:anim>
                                    <p:anim calcmode="lin" valueType="num">
                                      <p:cBhvr>
                                        <p:cTn id="136" dur="500" fill="hold"/>
                                        <p:tgtEl>
                                          <p:spTgt spid="107"/>
                                        </p:tgtEl>
                                        <p:attrNameLst>
                                          <p:attrName>ppt_h</p:attrName>
                                        </p:attrNameLst>
                                      </p:cBhvr>
                                      <p:tavLst>
                                        <p:tav tm="0">
                                          <p:val>
                                            <p:fltVal val="0"/>
                                          </p:val>
                                        </p:tav>
                                        <p:tav tm="100000">
                                          <p:val>
                                            <p:strVal val="#ppt_h"/>
                                          </p:val>
                                        </p:tav>
                                      </p:tavLst>
                                    </p:anim>
                                    <p:animEffect transition="in" filter="fade">
                                      <p:cBhvr>
                                        <p:cTn id="137" dur="500"/>
                                        <p:tgtEl>
                                          <p:spTgt spid="107"/>
                                        </p:tgtEl>
                                      </p:cBhvr>
                                    </p:animEffect>
                                  </p:childTnLst>
                                </p:cTn>
                              </p:par>
                              <p:par>
                                <p:cTn id="138" presetID="53" presetClass="entr" presetSubtype="16" fill="hold" nodeType="withEffect">
                                  <p:stCondLst>
                                    <p:cond delay="250"/>
                                  </p:stCondLst>
                                  <p:childTnLst>
                                    <p:set>
                                      <p:cBhvr>
                                        <p:cTn id="139" dur="1" fill="hold">
                                          <p:stCondLst>
                                            <p:cond delay="0"/>
                                          </p:stCondLst>
                                        </p:cTn>
                                        <p:tgtEl>
                                          <p:spTgt spid="145"/>
                                        </p:tgtEl>
                                        <p:attrNameLst>
                                          <p:attrName>style.visibility</p:attrName>
                                        </p:attrNameLst>
                                      </p:cBhvr>
                                      <p:to>
                                        <p:strVal val="visible"/>
                                      </p:to>
                                    </p:set>
                                    <p:anim calcmode="lin" valueType="num">
                                      <p:cBhvr>
                                        <p:cTn id="140" dur="500" fill="hold"/>
                                        <p:tgtEl>
                                          <p:spTgt spid="145"/>
                                        </p:tgtEl>
                                        <p:attrNameLst>
                                          <p:attrName>ppt_w</p:attrName>
                                        </p:attrNameLst>
                                      </p:cBhvr>
                                      <p:tavLst>
                                        <p:tav tm="0">
                                          <p:val>
                                            <p:fltVal val="0"/>
                                          </p:val>
                                        </p:tav>
                                        <p:tav tm="100000">
                                          <p:val>
                                            <p:strVal val="#ppt_w"/>
                                          </p:val>
                                        </p:tav>
                                      </p:tavLst>
                                    </p:anim>
                                    <p:anim calcmode="lin" valueType="num">
                                      <p:cBhvr>
                                        <p:cTn id="141" dur="500" fill="hold"/>
                                        <p:tgtEl>
                                          <p:spTgt spid="145"/>
                                        </p:tgtEl>
                                        <p:attrNameLst>
                                          <p:attrName>ppt_h</p:attrName>
                                        </p:attrNameLst>
                                      </p:cBhvr>
                                      <p:tavLst>
                                        <p:tav tm="0">
                                          <p:val>
                                            <p:fltVal val="0"/>
                                          </p:val>
                                        </p:tav>
                                        <p:tav tm="100000">
                                          <p:val>
                                            <p:strVal val="#ppt_h"/>
                                          </p:val>
                                        </p:tav>
                                      </p:tavLst>
                                    </p:anim>
                                    <p:animEffect transition="in" filter="fade">
                                      <p:cBhvr>
                                        <p:cTn id="142" dur="500"/>
                                        <p:tgtEl>
                                          <p:spTgt spid="145"/>
                                        </p:tgtEl>
                                      </p:cBhvr>
                                    </p:animEffect>
                                  </p:childTnLst>
                                </p:cTn>
                              </p:par>
                              <p:par>
                                <p:cTn id="143" presetID="53" presetClass="entr" presetSubtype="16" fill="hold" nodeType="withEffect">
                                  <p:stCondLst>
                                    <p:cond delay="250"/>
                                  </p:stCondLst>
                                  <p:childTnLst>
                                    <p:set>
                                      <p:cBhvr>
                                        <p:cTn id="144" dur="1" fill="hold">
                                          <p:stCondLst>
                                            <p:cond delay="0"/>
                                          </p:stCondLst>
                                        </p:cTn>
                                        <p:tgtEl>
                                          <p:spTgt spid="139"/>
                                        </p:tgtEl>
                                        <p:attrNameLst>
                                          <p:attrName>style.visibility</p:attrName>
                                        </p:attrNameLst>
                                      </p:cBhvr>
                                      <p:to>
                                        <p:strVal val="visible"/>
                                      </p:to>
                                    </p:set>
                                    <p:anim calcmode="lin" valueType="num">
                                      <p:cBhvr>
                                        <p:cTn id="145" dur="500" fill="hold"/>
                                        <p:tgtEl>
                                          <p:spTgt spid="139"/>
                                        </p:tgtEl>
                                        <p:attrNameLst>
                                          <p:attrName>ppt_w</p:attrName>
                                        </p:attrNameLst>
                                      </p:cBhvr>
                                      <p:tavLst>
                                        <p:tav tm="0">
                                          <p:val>
                                            <p:fltVal val="0"/>
                                          </p:val>
                                        </p:tav>
                                        <p:tav tm="100000">
                                          <p:val>
                                            <p:strVal val="#ppt_w"/>
                                          </p:val>
                                        </p:tav>
                                      </p:tavLst>
                                    </p:anim>
                                    <p:anim calcmode="lin" valueType="num">
                                      <p:cBhvr>
                                        <p:cTn id="146" dur="500" fill="hold"/>
                                        <p:tgtEl>
                                          <p:spTgt spid="139"/>
                                        </p:tgtEl>
                                        <p:attrNameLst>
                                          <p:attrName>ppt_h</p:attrName>
                                        </p:attrNameLst>
                                      </p:cBhvr>
                                      <p:tavLst>
                                        <p:tav tm="0">
                                          <p:val>
                                            <p:fltVal val="0"/>
                                          </p:val>
                                        </p:tav>
                                        <p:tav tm="100000">
                                          <p:val>
                                            <p:strVal val="#ppt_h"/>
                                          </p:val>
                                        </p:tav>
                                      </p:tavLst>
                                    </p:anim>
                                    <p:animEffect transition="in" filter="fade">
                                      <p:cBhvr>
                                        <p:cTn id="147" dur="500"/>
                                        <p:tgtEl>
                                          <p:spTgt spid="139"/>
                                        </p:tgtEl>
                                      </p:cBhvr>
                                    </p:animEffect>
                                  </p:childTnLst>
                                </p:cTn>
                              </p:par>
                              <p:par>
                                <p:cTn id="148" presetID="53" presetClass="entr" presetSubtype="16" fill="hold" nodeType="withEffect">
                                  <p:stCondLst>
                                    <p:cond delay="500"/>
                                  </p:stCondLst>
                                  <p:childTnLst>
                                    <p:set>
                                      <p:cBhvr>
                                        <p:cTn id="149" dur="1" fill="hold">
                                          <p:stCondLst>
                                            <p:cond delay="0"/>
                                          </p:stCondLst>
                                        </p:cTn>
                                        <p:tgtEl>
                                          <p:spTgt spid="154"/>
                                        </p:tgtEl>
                                        <p:attrNameLst>
                                          <p:attrName>style.visibility</p:attrName>
                                        </p:attrNameLst>
                                      </p:cBhvr>
                                      <p:to>
                                        <p:strVal val="visible"/>
                                      </p:to>
                                    </p:set>
                                    <p:anim calcmode="lin" valueType="num">
                                      <p:cBhvr>
                                        <p:cTn id="150" dur="500" fill="hold"/>
                                        <p:tgtEl>
                                          <p:spTgt spid="154"/>
                                        </p:tgtEl>
                                        <p:attrNameLst>
                                          <p:attrName>ppt_w</p:attrName>
                                        </p:attrNameLst>
                                      </p:cBhvr>
                                      <p:tavLst>
                                        <p:tav tm="0">
                                          <p:val>
                                            <p:fltVal val="0"/>
                                          </p:val>
                                        </p:tav>
                                        <p:tav tm="100000">
                                          <p:val>
                                            <p:strVal val="#ppt_w"/>
                                          </p:val>
                                        </p:tav>
                                      </p:tavLst>
                                    </p:anim>
                                    <p:anim calcmode="lin" valueType="num">
                                      <p:cBhvr>
                                        <p:cTn id="151" dur="500" fill="hold"/>
                                        <p:tgtEl>
                                          <p:spTgt spid="154"/>
                                        </p:tgtEl>
                                        <p:attrNameLst>
                                          <p:attrName>ppt_h</p:attrName>
                                        </p:attrNameLst>
                                      </p:cBhvr>
                                      <p:tavLst>
                                        <p:tav tm="0">
                                          <p:val>
                                            <p:fltVal val="0"/>
                                          </p:val>
                                        </p:tav>
                                        <p:tav tm="100000">
                                          <p:val>
                                            <p:strVal val="#ppt_h"/>
                                          </p:val>
                                        </p:tav>
                                      </p:tavLst>
                                    </p:anim>
                                    <p:animEffect transition="in" filter="fade">
                                      <p:cBhvr>
                                        <p:cTn id="152" dur="500"/>
                                        <p:tgtEl>
                                          <p:spTgt spid="154"/>
                                        </p:tgtEl>
                                      </p:cBhvr>
                                    </p:animEffect>
                                  </p:childTnLst>
                                </p:cTn>
                              </p:par>
                              <p:par>
                                <p:cTn id="153" presetID="53" presetClass="entr" presetSubtype="16" fill="hold" nodeType="withEffect">
                                  <p:stCondLst>
                                    <p:cond delay="500"/>
                                  </p:stCondLst>
                                  <p:childTnLst>
                                    <p:set>
                                      <p:cBhvr>
                                        <p:cTn id="154" dur="1" fill="hold">
                                          <p:stCondLst>
                                            <p:cond delay="0"/>
                                          </p:stCondLst>
                                        </p:cTn>
                                        <p:tgtEl>
                                          <p:spTgt spid="148"/>
                                        </p:tgtEl>
                                        <p:attrNameLst>
                                          <p:attrName>style.visibility</p:attrName>
                                        </p:attrNameLst>
                                      </p:cBhvr>
                                      <p:to>
                                        <p:strVal val="visible"/>
                                      </p:to>
                                    </p:set>
                                    <p:anim calcmode="lin" valueType="num">
                                      <p:cBhvr>
                                        <p:cTn id="155" dur="500" fill="hold"/>
                                        <p:tgtEl>
                                          <p:spTgt spid="148"/>
                                        </p:tgtEl>
                                        <p:attrNameLst>
                                          <p:attrName>ppt_w</p:attrName>
                                        </p:attrNameLst>
                                      </p:cBhvr>
                                      <p:tavLst>
                                        <p:tav tm="0">
                                          <p:val>
                                            <p:fltVal val="0"/>
                                          </p:val>
                                        </p:tav>
                                        <p:tav tm="100000">
                                          <p:val>
                                            <p:strVal val="#ppt_w"/>
                                          </p:val>
                                        </p:tav>
                                      </p:tavLst>
                                    </p:anim>
                                    <p:anim calcmode="lin" valueType="num">
                                      <p:cBhvr>
                                        <p:cTn id="156" dur="500" fill="hold"/>
                                        <p:tgtEl>
                                          <p:spTgt spid="148"/>
                                        </p:tgtEl>
                                        <p:attrNameLst>
                                          <p:attrName>ppt_h</p:attrName>
                                        </p:attrNameLst>
                                      </p:cBhvr>
                                      <p:tavLst>
                                        <p:tav tm="0">
                                          <p:val>
                                            <p:fltVal val="0"/>
                                          </p:val>
                                        </p:tav>
                                        <p:tav tm="100000">
                                          <p:val>
                                            <p:strVal val="#ppt_h"/>
                                          </p:val>
                                        </p:tav>
                                      </p:tavLst>
                                    </p:anim>
                                    <p:animEffect transition="in" filter="fade">
                                      <p:cBhvr>
                                        <p:cTn id="157" dur="500"/>
                                        <p:tgtEl>
                                          <p:spTgt spid="148"/>
                                        </p:tgtEl>
                                      </p:cBhvr>
                                    </p:animEffect>
                                  </p:childTnLst>
                                </p:cTn>
                              </p:par>
                              <p:par>
                                <p:cTn id="158" presetID="53" presetClass="entr" presetSubtype="16" fill="hold" nodeType="withEffect">
                                  <p:stCondLst>
                                    <p:cond delay="500"/>
                                  </p:stCondLst>
                                  <p:childTnLst>
                                    <p:set>
                                      <p:cBhvr>
                                        <p:cTn id="159" dur="1" fill="hold">
                                          <p:stCondLst>
                                            <p:cond delay="0"/>
                                          </p:stCondLst>
                                        </p:cTn>
                                        <p:tgtEl>
                                          <p:spTgt spid="121"/>
                                        </p:tgtEl>
                                        <p:attrNameLst>
                                          <p:attrName>style.visibility</p:attrName>
                                        </p:attrNameLst>
                                      </p:cBhvr>
                                      <p:to>
                                        <p:strVal val="visible"/>
                                      </p:to>
                                    </p:set>
                                    <p:anim calcmode="lin" valueType="num">
                                      <p:cBhvr>
                                        <p:cTn id="160" dur="500" fill="hold"/>
                                        <p:tgtEl>
                                          <p:spTgt spid="121"/>
                                        </p:tgtEl>
                                        <p:attrNameLst>
                                          <p:attrName>ppt_w</p:attrName>
                                        </p:attrNameLst>
                                      </p:cBhvr>
                                      <p:tavLst>
                                        <p:tav tm="0">
                                          <p:val>
                                            <p:fltVal val="0"/>
                                          </p:val>
                                        </p:tav>
                                        <p:tav tm="100000">
                                          <p:val>
                                            <p:strVal val="#ppt_w"/>
                                          </p:val>
                                        </p:tav>
                                      </p:tavLst>
                                    </p:anim>
                                    <p:anim calcmode="lin" valueType="num">
                                      <p:cBhvr>
                                        <p:cTn id="161" dur="500" fill="hold"/>
                                        <p:tgtEl>
                                          <p:spTgt spid="121"/>
                                        </p:tgtEl>
                                        <p:attrNameLst>
                                          <p:attrName>ppt_h</p:attrName>
                                        </p:attrNameLst>
                                      </p:cBhvr>
                                      <p:tavLst>
                                        <p:tav tm="0">
                                          <p:val>
                                            <p:fltVal val="0"/>
                                          </p:val>
                                        </p:tav>
                                        <p:tav tm="100000">
                                          <p:val>
                                            <p:strVal val="#ppt_h"/>
                                          </p:val>
                                        </p:tav>
                                      </p:tavLst>
                                    </p:anim>
                                    <p:animEffect transition="in" filter="fade">
                                      <p:cBhvr>
                                        <p:cTn id="162" dur="500"/>
                                        <p:tgtEl>
                                          <p:spTgt spid="121"/>
                                        </p:tgtEl>
                                      </p:cBhvr>
                                    </p:animEffect>
                                  </p:childTnLst>
                                </p:cTn>
                              </p:par>
                              <p:par>
                                <p:cTn id="163" presetID="53" presetClass="entr" presetSubtype="16" fill="hold" nodeType="withEffect">
                                  <p:stCondLst>
                                    <p:cond delay="500"/>
                                  </p:stCondLst>
                                  <p:childTnLst>
                                    <p:set>
                                      <p:cBhvr>
                                        <p:cTn id="164" dur="1" fill="hold">
                                          <p:stCondLst>
                                            <p:cond delay="0"/>
                                          </p:stCondLst>
                                        </p:cTn>
                                        <p:tgtEl>
                                          <p:spTgt spid="130"/>
                                        </p:tgtEl>
                                        <p:attrNameLst>
                                          <p:attrName>style.visibility</p:attrName>
                                        </p:attrNameLst>
                                      </p:cBhvr>
                                      <p:to>
                                        <p:strVal val="visible"/>
                                      </p:to>
                                    </p:set>
                                    <p:anim calcmode="lin" valueType="num">
                                      <p:cBhvr>
                                        <p:cTn id="165" dur="500" fill="hold"/>
                                        <p:tgtEl>
                                          <p:spTgt spid="130"/>
                                        </p:tgtEl>
                                        <p:attrNameLst>
                                          <p:attrName>ppt_w</p:attrName>
                                        </p:attrNameLst>
                                      </p:cBhvr>
                                      <p:tavLst>
                                        <p:tav tm="0">
                                          <p:val>
                                            <p:fltVal val="0"/>
                                          </p:val>
                                        </p:tav>
                                        <p:tav tm="100000">
                                          <p:val>
                                            <p:strVal val="#ppt_w"/>
                                          </p:val>
                                        </p:tav>
                                      </p:tavLst>
                                    </p:anim>
                                    <p:anim calcmode="lin" valueType="num">
                                      <p:cBhvr>
                                        <p:cTn id="166" dur="500" fill="hold"/>
                                        <p:tgtEl>
                                          <p:spTgt spid="130"/>
                                        </p:tgtEl>
                                        <p:attrNameLst>
                                          <p:attrName>ppt_h</p:attrName>
                                        </p:attrNameLst>
                                      </p:cBhvr>
                                      <p:tavLst>
                                        <p:tav tm="0">
                                          <p:val>
                                            <p:fltVal val="0"/>
                                          </p:val>
                                        </p:tav>
                                        <p:tav tm="100000">
                                          <p:val>
                                            <p:strVal val="#ppt_h"/>
                                          </p:val>
                                        </p:tav>
                                      </p:tavLst>
                                    </p:anim>
                                    <p:animEffect transition="in" filter="fade">
                                      <p:cBhvr>
                                        <p:cTn id="167" dur="500"/>
                                        <p:tgtEl>
                                          <p:spTgt spid="130"/>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157"/>
                                        </p:tgtEl>
                                        <p:attrNameLst>
                                          <p:attrName>style.visibility</p:attrName>
                                        </p:attrNameLst>
                                      </p:cBhvr>
                                      <p:to>
                                        <p:strVal val="visible"/>
                                      </p:to>
                                    </p:set>
                                    <p:anim calcmode="lin" valueType="num">
                                      <p:cBhvr>
                                        <p:cTn id="170" dur="500" fill="hold"/>
                                        <p:tgtEl>
                                          <p:spTgt spid="157"/>
                                        </p:tgtEl>
                                        <p:attrNameLst>
                                          <p:attrName>ppt_w</p:attrName>
                                        </p:attrNameLst>
                                      </p:cBhvr>
                                      <p:tavLst>
                                        <p:tav tm="0">
                                          <p:val>
                                            <p:fltVal val="0"/>
                                          </p:val>
                                        </p:tav>
                                        <p:tav tm="100000">
                                          <p:val>
                                            <p:strVal val="#ppt_w"/>
                                          </p:val>
                                        </p:tav>
                                      </p:tavLst>
                                    </p:anim>
                                    <p:anim calcmode="lin" valueType="num">
                                      <p:cBhvr>
                                        <p:cTn id="171" dur="500" fill="hold"/>
                                        <p:tgtEl>
                                          <p:spTgt spid="157"/>
                                        </p:tgtEl>
                                        <p:attrNameLst>
                                          <p:attrName>ppt_h</p:attrName>
                                        </p:attrNameLst>
                                      </p:cBhvr>
                                      <p:tavLst>
                                        <p:tav tm="0">
                                          <p:val>
                                            <p:fltVal val="0"/>
                                          </p:val>
                                        </p:tav>
                                        <p:tav tm="100000">
                                          <p:val>
                                            <p:strVal val="#ppt_h"/>
                                          </p:val>
                                        </p:tav>
                                      </p:tavLst>
                                    </p:anim>
                                    <p:animEffect transition="in" filter="fade">
                                      <p:cBhvr>
                                        <p:cTn id="172" dur="500"/>
                                        <p:tgtEl>
                                          <p:spTgt spid="157"/>
                                        </p:tgtEl>
                                      </p:cBhvr>
                                    </p:animEffect>
                                  </p:childTnLst>
                                </p:cTn>
                              </p:par>
                              <p:par>
                                <p:cTn id="173" presetID="53" presetClass="entr" presetSubtype="16" fill="hold" nodeType="withEffect">
                                  <p:stCondLst>
                                    <p:cond delay="0"/>
                                  </p:stCondLst>
                                  <p:childTnLst>
                                    <p:set>
                                      <p:cBhvr>
                                        <p:cTn id="174" dur="1" fill="hold">
                                          <p:stCondLst>
                                            <p:cond delay="0"/>
                                          </p:stCondLst>
                                        </p:cTn>
                                        <p:tgtEl>
                                          <p:spTgt spid="163"/>
                                        </p:tgtEl>
                                        <p:attrNameLst>
                                          <p:attrName>style.visibility</p:attrName>
                                        </p:attrNameLst>
                                      </p:cBhvr>
                                      <p:to>
                                        <p:strVal val="visible"/>
                                      </p:to>
                                    </p:set>
                                    <p:anim calcmode="lin" valueType="num">
                                      <p:cBhvr>
                                        <p:cTn id="175" dur="500" fill="hold"/>
                                        <p:tgtEl>
                                          <p:spTgt spid="163"/>
                                        </p:tgtEl>
                                        <p:attrNameLst>
                                          <p:attrName>ppt_w</p:attrName>
                                        </p:attrNameLst>
                                      </p:cBhvr>
                                      <p:tavLst>
                                        <p:tav tm="0">
                                          <p:val>
                                            <p:fltVal val="0"/>
                                          </p:val>
                                        </p:tav>
                                        <p:tav tm="100000">
                                          <p:val>
                                            <p:strVal val="#ppt_w"/>
                                          </p:val>
                                        </p:tav>
                                      </p:tavLst>
                                    </p:anim>
                                    <p:anim calcmode="lin" valueType="num">
                                      <p:cBhvr>
                                        <p:cTn id="176" dur="500" fill="hold"/>
                                        <p:tgtEl>
                                          <p:spTgt spid="163"/>
                                        </p:tgtEl>
                                        <p:attrNameLst>
                                          <p:attrName>ppt_h</p:attrName>
                                        </p:attrNameLst>
                                      </p:cBhvr>
                                      <p:tavLst>
                                        <p:tav tm="0">
                                          <p:val>
                                            <p:fltVal val="0"/>
                                          </p:val>
                                        </p:tav>
                                        <p:tav tm="100000">
                                          <p:val>
                                            <p:strVal val="#ppt_h"/>
                                          </p:val>
                                        </p:tav>
                                      </p:tavLst>
                                    </p:anim>
                                    <p:animEffect transition="in" filter="fade">
                                      <p:cBhvr>
                                        <p:cTn id="177" dur="500"/>
                                        <p:tgtEl>
                                          <p:spTgt spid="163"/>
                                        </p:tgtEl>
                                      </p:cBhvr>
                                    </p:animEffect>
                                  </p:childTnLst>
                                </p:cTn>
                              </p:par>
                            </p:childTnLst>
                          </p:cTn>
                        </p:par>
                        <p:par>
                          <p:cTn id="178" fill="hold">
                            <p:stCondLst>
                              <p:cond delay="5250"/>
                            </p:stCondLst>
                            <p:childTnLst>
                              <p:par>
                                <p:cTn id="179" presetID="10" presetClass="entr" presetSubtype="0" fill="hold" grpId="0" nodeType="afterEffect">
                                  <p:stCondLst>
                                    <p:cond delay="0"/>
                                  </p:stCondLst>
                                  <p:childTnLst>
                                    <p:set>
                                      <p:cBhvr>
                                        <p:cTn id="180" dur="1" fill="hold">
                                          <p:stCondLst>
                                            <p:cond delay="0"/>
                                          </p:stCondLst>
                                        </p:cTn>
                                        <p:tgtEl>
                                          <p:spTgt spid="76"/>
                                        </p:tgtEl>
                                        <p:attrNameLst>
                                          <p:attrName>style.visibility</p:attrName>
                                        </p:attrNameLst>
                                      </p:cBhvr>
                                      <p:to>
                                        <p:strVal val="visible"/>
                                      </p:to>
                                    </p:set>
                                    <p:animEffect transition="in" filter="fade">
                                      <p:cBhvr>
                                        <p:cTn id="18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75" grpId="0"/>
      <p:bldP spid="7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77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77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15552" y="164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440000" cy="1440000"/>
          </a:xfrm>
          <a:prstGeom prst="rect">
            <a:avLst/>
          </a:prstGeom>
          <a:solidFill>
            <a:srgbClr val="7575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52028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4310486" y="0"/>
            <a:ext cx="34098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Monolithic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31306"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gradFill>
                  <a:gsLst>
                    <a:gs pos="2917">
                      <a:schemeClr val="tx1"/>
                    </a:gs>
                    <a:gs pos="30000">
                      <a:schemeClr val="tx1"/>
                    </a:gs>
                  </a:gsLst>
                  <a:lin ang="5400000" scaled="0"/>
                </a:gradFill>
              </a:rPr>
              <a:t>Calc</a:t>
            </a:r>
            <a:r>
              <a:rPr lang="en-US" sz="2400"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464096" y="3297924"/>
            <a:ext cx="126380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Output</a:t>
            </a:r>
          </a:p>
        </p:txBody>
      </p:sp>
    </p:spTree>
    <p:extLst>
      <p:ext uri="{BB962C8B-B14F-4D97-AF65-F5344CB8AC3E}">
        <p14:creationId xmlns:p14="http://schemas.microsoft.com/office/powerpoint/2010/main" val="41532076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34C480C1-3357-0D49-934C-5DA47EEC9D63}"/>
              </a:ext>
            </a:extLst>
          </p:cNvPr>
          <p:cNvSpPr/>
          <p:nvPr/>
        </p:nvSpPr>
        <p:spPr bwMode="auto">
          <a:xfrm>
            <a:off x="8467440" y="1552458"/>
            <a:ext cx="3316224" cy="293553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ounded Rectangle 1">
            <a:extLst>
              <a:ext uri="{FF2B5EF4-FFF2-40B4-BE49-F238E27FC236}">
                <a16:creationId xmlns:a16="http://schemas.microsoft.com/office/drawing/2014/main" id="{152FBE27-C8CD-8645-A537-F7785F0CA6A7}"/>
              </a:ext>
            </a:extLst>
          </p:cNvPr>
          <p:cNvSpPr/>
          <p:nvPr/>
        </p:nvSpPr>
        <p:spPr bwMode="auto">
          <a:xfrm>
            <a:off x="536448" y="2460408"/>
            <a:ext cx="2718816" cy="12435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1">
                    <a:lumMod val="50000"/>
                  </a:schemeClr>
                </a:solidFill>
                <a:ea typeface="Segoe UI" pitchFamily="34" charset="0"/>
                <a:cs typeface="Segoe UI" pitchFamily="34" charset="0"/>
              </a:rPr>
              <a:t>Client</a:t>
            </a:r>
          </a:p>
        </p:txBody>
      </p:sp>
      <p:sp>
        <p:nvSpPr>
          <p:cNvPr id="96" name="Rectangle 95">
            <a:extLst>
              <a:ext uri="{FF2B5EF4-FFF2-40B4-BE49-F238E27FC236}">
                <a16:creationId xmlns:a16="http://schemas.microsoft.com/office/drawing/2014/main" id="{4CD19F2D-C100-0046-AF58-4354B079E779}"/>
              </a:ext>
            </a:extLst>
          </p:cNvPr>
          <p:cNvSpPr/>
          <p:nvPr/>
        </p:nvSpPr>
        <p:spPr bwMode="auto">
          <a:xfrm>
            <a:off x="8865552" y="1688539"/>
            <a:ext cx="1260000" cy="12600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7" name="Rectangle 96">
            <a:extLst>
              <a:ext uri="{FF2B5EF4-FFF2-40B4-BE49-F238E27FC236}">
                <a16:creationId xmlns:a16="http://schemas.microsoft.com/office/drawing/2014/main" id="{C6DBB4D9-32E2-E74D-8AC4-537E2E0D7B1A}"/>
              </a:ext>
            </a:extLst>
          </p:cNvPr>
          <p:cNvSpPr/>
          <p:nvPr/>
        </p:nvSpPr>
        <p:spPr bwMode="auto">
          <a:xfrm>
            <a:off x="8865552" y="3089810"/>
            <a:ext cx="1260000" cy="1260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x</a:t>
            </a:r>
          </a:p>
        </p:txBody>
      </p:sp>
      <p:sp>
        <p:nvSpPr>
          <p:cNvPr id="98" name="Rectangle 97">
            <a:extLst>
              <a:ext uri="{FF2B5EF4-FFF2-40B4-BE49-F238E27FC236}">
                <a16:creationId xmlns:a16="http://schemas.microsoft.com/office/drawing/2014/main" id="{1FF66239-EDD3-6543-AFC0-8388D03AEEDA}"/>
              </a:ext>
            </a:extLst>
          </p:cNvPr>
          <p:cNvSpPr/>
          <p:nvPr/>
        </p:nvSpPr>
        <p:spPr bwMode="auto">
          <a:xfrm>
            <a:off x="10234064" y="1688539"/>
            <a:ext cx="1260000" cy="126000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sp>
        <p:nvSpPr>
          <p:cNvPr id="99" name="Rectangle 98">
            <a:extLst>
              <a:ext uri="{FF2B5EF4-FFF2-40B4-BE49-F238E27FC236}">
                <a16:creationId xmlns:a16="http://schemas.microsoft.com/office/drawing/2014/main" id="{197184FE-2743-F049-8A47-FFA4FF1ADA01}"/>
              </a:ext>
            </a:extLst>
          </p:cNvPr>
          <p:cNvSpPr/>
          <p:nvPr/>
        </p:nvSpPr>
        <p:spPr bwMode="auto">
          <a:xfrm>
            <a:off x="10215552" y="3082200"/>
            <a:ext cx="1224000" cy="1260000"/>
          </a:xfrm>
          <a:prstGeom prst="rect">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5000" b="1" dirty="0">
                <a:gradFill>
                  <a:gsLst>
                    <a:gs pos="0">
                      <a:srgbClr val="FFFFFF"/>
                    </a:gs>
                    <a:gs pos="100000">
                      <a:srgbClr val="FFFFFF"/>
                    </a:gs>
                  </a:gsLst>
                  <a:lin ang="5400000" scaled="0"/>
                </a:gradFill>
                <a:ea typeface="Segoe UI" pitchFamily="34" charset="0"/>
                <a:cs typeface="Segoe UI" pitchFamily="34" charset="0"/>
              </a:rPr>
              <a:t>%</a:t>
            </a:r>
          </a:p>
        </p:txBody>
      </p:sp>
      <p:cxnSp>
        <p:nvCxnSpPr>
          <p:cNvPr id="101" name="Straight Arrow Connector 100">
            <a:extLst>
              <a:ext uri="{FF2B5EF4-FFF2-40B4-BE49-F238E27FC236}">
                <a16:creationId xmlns:a16="http://schemas.microsoft.com/office/drawing/2014/main" id="{C6B2913A-6958-EE49-B56E-54B4E0A81212}"/>
              </a:ext>
            </a:extLst>
          </p:cNvPr>
          <p:cNvCxnSpPr>
            <a:cxnSpLocks/>
            <a:stCxn id="2" idx="3"/>
          </p:cNvCxnSpPr>
          <p:nvPr/>
        </p:nvCxnSpPr>
        <p:spPr>
          <a:xfrm>
            <a:off x="3255264" y="3082200"/>
            <a:ext cx="5142231" cy="761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5" name="Rectangle: Rounded Corners 15">
            <a:extLst>
              <a:ext uri="{FF2B5EF4-FFF2-40B4-BE49-F238E27FC236}">
                <a16:creationId xmlns:a16="http://schemas.microsoft.com/office/drawing/2014/main" id="{721E6029-C8B7-7F4D-B1ED-158D420B5F9E}"/>
              </a:ext>
            </a:extLst>
          </p:cNvPr>
          <p:cNvSpPr/>
          <p:nvPr/>
        </p:nvSpPr>
        <p:spPr>
          <a:xfrm>
            <a:off x="8785650" y="4533754"/>
            <a:ext cx="2869902" cy="454969"/>
          </a:xfrm>
          <a:prstGeom prst="roundRect">
            <a:avLst/>
          </a:prstGeom>
          <a:solidFill>
            <a:srgbClr val="FFFFFF"/>
          </a:solidFill>
          <a:ln w="12700" cap="flat" cmpd="sng" algn="ctr">
            <a:solidFill>
              <a:srgbClr val="000000"/>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7" name="Rectangle: Rounded Corners 77">
            <a:extLst>
              <a:ext uri="{FF2B5EF4-FFF2-40B4-BE49-F238E27FC236}">
                <a16:creationId xmlns:a16="http://schemas.microsoft.com/office/drawing/2014/main" id="{C0921F8B-52F8-0E43-AEEA-3296E4F0E3E5}"/>
              </a:ext>
            </a:extLst>
          </p:cNvPr>
          <p:cNvSpPr/>
          <p:nvPr/>
        </p:nvSpPr>
        <p:spPr>
          <a:xfrm>
            <a:off x="11151754" y="4708692"/>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8" name="Rectangle: Rounded Corners 78">
            <a:extLst>
              <a:ext uri="{FF2B5EF4-FFF2-40B4-BE49-F238E27FC236}">
                <a16:creationId xmlns:a16="http://schemas.microsoft.com/office/drawing/2014/main" id="{9CE37245-3F6B-FA4E-BC1C-FF6EECEA59A5}"/>
              </a:ext>
            </a:extLst>
          </p:cNvPr>
          <p:cNvSpPr/>
          <p:nvPr/>
        </p:nvSpPr>
        <p:spPr>
          <a:xfrm>
            <a:off x="11151754" y="4836777"/>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09" name="Rectangle: Rounded Corners 79">
            <a:extLst>
              <a:ext uri="{FF2B5EF4-FFF2-40B4-BE49-F238E27FC236}">
                <a16:creationId xmlns:a16="http://schemas.microsoft.com/office/drawing/2014/main" id="{772E18C8-8332-7C48-A98E-D10B3BD8C3A7}"/>
              </a:ext>
            </a:extLst>
          </p:cNvPr>
          <p:cNvSpPr/>
          <p:nvPr/>
        </p:nvSpPr>
        <p:spPr>
          <a:xfrm>
            <a:off x="11151754" y="4772735"/>
            <a:ext cx="342310" cy="18285"/>
          </a:xfrm>
          <a:prstGeom prst="roundRect">
            <a:avLst>
              <a:gd name="adj" fmla="val 50000"/>
            </a:avLst>
          </a:prstGeom>
          <a:solidFill>
            <a:srgbClr val="000000"/>
          </a:solidFill>
          <a:ln w="9525" cap="flat" cmpd="sng" algn="ctr">
            <a:no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2" name="TextBox 121">
            <a:extLst>
              <a:ext uri="{FF2B5EF4-FFF2-40B4-BE49-F238E27FC236}">
                <a16:creationId xmlns:a16="http://schemas.microsoft.com/office/drawing/2014/main" id="{CE370EAD-9974-BF46-9632-5B5EEDCC1F97}"/>
              </a:ext>
            </a:extLst>
          </p:cNvPr>
          <p:cNvSpPr txBox="1"/>
          <p:nvPr/>
        </p:nvSpPr>
        <p:spPr>
          <a:xfrm>
            <a:off x="3794504" y="0"/>
            <a:ext cx="460299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Microservices-based architecture</a:t>
            </a:r>
          </a:p>
        </p:txBody>
      </p:sp>
      <p:sp>
        <p:nvSpPr>
          <p:cNvPr id="123" name="TextBox 122">
            <a:extLst>
              <a:ext uri="{FF2B5EF4-FFF2-40B4-BE49-F238E27FC236}">
                <a16:creationId xmlns:a16="http://schemas.microsoft.com/office/drawing/2014/main" id="{9C9F137A-DBE6-1A42-B137-11F5D2539CD4}"/>
              </a:ext>
            </a:extLst>
          </p:cNvPr>
          <p:cNvSpPr txBox="1"/>
          <p:nvPr/>
        </p:nvSpPr>
        <p:spPr>
          <a:xfrm>
            <a:off x="4530347" y="2362200"/>
            <a:ext cx="3180999"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err="1">
                <a:gradFill>
                  <a:gsLst>
                    <a:gs pos="2917">
                      <a:schemeClr val="tx1"/>
                    </a:gs>
                    <a:gs pos="30000">
                      <a:schemeClr val="tx1"/>
                    </a:gs>
                  </a:gsLst>
                  <a:lin ang="5400000" scaled="0"/>
                </a:gradFill>
              </a:rPr>
              <a:t>Calc</a:t>
            </a:r>
            <a:r>
              <a:rPr lang="en-US" sz="2400" b="1" dirty="0">
                <a:gradFill>
                  <a:gsLst>
                    <a:gs pos="2917">
                      <a:schemeClr val="tx1"/>
                    </a:gs>
                    <a:gs pos="30000">
                      <a:schemeClr val="tx1"/>
                    </a:gs>
                  </a:gsLst>
                  <a:lin ang="5400000" scaled="0"/>
                </a:gradFill>
              </a:rPr>
              <a:t>(num1, num2, op)</a:t>
            </a:r>
          </a:p>
        </p:txBody>
      </p:sp>
      <p:sp>
        <p:nvSpPr>
          <p:cNvPr id="124" name="TextBox 123">
            <a:extLst>
              <a:ext uri="{FF2B5EF4-FFF2-40B4-BE49-F238E27FC236}">
                <a16:creationId xmlns:a16="http://schemas.microsoft.com/office/drawing/2014/main" id="{DF8BF1E6-12A6-094D-B6AA-44E44E7899A4}"/>
              </a:ext>
            </a:extLst>
          </p:cNvPr>
          <p:cNvSpPr txBox="1"/>
          <p:nvPr/>
        </p:nvSpPr>
        <p:spPr>
          <a:xfrm>
            <a:off x="5303513" y="3179089"/>
            <a:ext cx="1287853"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Output</a:t>
            </a:r>
          </a:p>
        </p:txBody>
      </p:sp>
      <p:sp>
        <p:nvSpPr>
          <p:cNvPr id="5" name="TextBox 4">
            <a:extLst>
              <a:ext uri="{FF2B5EF4-FFF2-40B4-BE49-F238E27FC236}">
                <a16:creationId xmlns:a16="http://schemas.microsoft.com/office/drawing/2014/main" id="{35E907A9-D456-4448-BD0A-57E791CA79CA}"/>
              </a:ext>
            </a:extLst>
          </p:cNvPr>
          <p:cNvSpPr txBox="1"/>
          <p:nvPr/>
        </p:nvSpPr>
        <p:spPr>
          <a:xfrm>
            <a:off x="4500159" y="4988723"/>
            <a:ext cx="3400257" cy="1625060"/>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We  have only one microservice to write, compile, and deploy</a:t>
            </a:r>
          </a:p>
        </p:txBody>
      </p:sp>
      <p:cxnSp>
        <p:nvCxnSpPr>
          <p:cNvPr id="9" name="Elbow Connector 8">
            <a:extLst>
              <a:ext uri="{FF2B5EF4-FFF2-40B4-BE49-F238E27FC236}">
                <a16:creationId xmlns:a16="http://schemas.microsoft.com/office/drawing/2014/main" id="{011C2B87-84E6-7741-A838-108C181E4435}"/>
              </a:ext>
            </a:extLst>
          </p:cNvPr>
          <p:cNvCxnSpPr>
            <a:stCxn id="97" idx="1"/>
            <a:endCxn id="5" idx="0"/>
          </p:cNvCxnSpPr>
          <p:nvPr/>
        </p:nvCxnSpPr>
        <p:spPr>
          <a:xfrm rot="10800000" flipV="1">
            <a:off x="6200288" y="3719809"/>
            <a:ext cx="2665264" cy="12689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347230"/>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AC31BF63F7C9EA45978C09E48937310F" ma:contentTypeVersion="2" ma:contentTypeDescription="Crear nuevo documento." ma:contentTypeScope="" ma:versionID="cc97d7c13d3b5e0c28edff23eb9f3f99">
  <xsd:schema xmlns:xsd="http://www.w3.org/2001/XMLSchema" xmlns:xs="http://www.w3.org/2001/XMLSchema" xmlns:p="http://schemas.microsoft.com/office/2006/metadata/properties" xmlns:ns2="2e33d50d-53f8-4701-90a2-faab17909483" targetNamespace="http://schemas.microsoft.com/office/2006/metadata/properties" ma:root="true" ma:fieldsID="c4e106417e4c2f2d3c2a3de58c7d80d2" ns2:_="">
    <xsd:import namespace="2e33d50d-53f8-4701-90a2-faab179094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33d50d-53f8-4701-90a2-faab17909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0ADC038-BF30-4EF6-BDF4-18C37992195E}"/>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purl.org/dc/dcmitype/"/>
    <ds:schemaRef ds:uri="7ed6644c-dfb3-4200-bc27-900550d079ea"/>
    <ds:schemaRef ds:uri="http://schemas.microsoft.com/sharepoint/v3"/>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44</TotalTime>
  <Words>2942</Words>
  <Application>Microsoft Office PowerPoint</Application>
  <PresentationFormat>Panorámica</PresentationFormat>
  <Paragraphs>371</Paragraphs>
  <Slides>35</Slides>
  <Notes>34</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35</vt:i4>
      </vt:variant>
    </vt:vector>
  </HeadingPairs>
  <TitlesOfParts>
    <vt:vector size="48" baseType="lpstr">
      <vt:lpstr>Arial</vt:lpstr>
      <vt:lpstr>Calibri</vt:lpstr>
      <vt:lpstr>Consolas</vt:lpstr>
      <vt:lpstr>Segoe UI</vt:lpstr>
      <vt:lpstr>Segoe UI Historic</vt:lpstr>
      <vt:lpstr>Segoe UI Light</vt:lpstr>
      <vt:lpstr>Segoe UI Semibold</vt:lpstr>
      <vt:lpstr>Segoe UI Semilight</vt:lpstr>
      <vt:lpstr>Wingdings</vt:lpstr>
      <vt:lpstr>LIGHT GRAY TEMPLATE</vt:lpstr>
      <vt:lpstr>SOFT BLACK TEMPLATE</vt:lpstr>
      <vt:lpstr>Dynamics 365</vt:lpstr>
      <vt:lpstr>1_Dynamics 365</vt:lpstr>
      <vt:lpstr>Presentación de PowerPoint</vt:lpstr>
      <vt:lpstr>What are Containers? </vt:lpstr>
      <vt:lpstr>Containers are:</vt:lpstr>
      <vt:lpstr>Features of containers</vt:lpstr>
      <vt:lpstr>Presentación de PowerPoint</vt:lpstr>
      <vt:lpstr>Why should you use containers?</vt:lpstr>
      <vt:lpstr>Presentación de PowerPoint</vt:lpstr>
      <vt:lpstr>Presentación de PowerPoint</vt:lpstr>
      <vt:lpstr>Presentación de PowerPoint</vt:lpstr>
      <vt:lpstr>Presentación de PowerPoint</vt:lpstr>
      <vt:lpstr>Other Advantages of Microservices:</vt:lpstr>
      <vt:lpstr>Containers Vs Virtual Machines</vt:lpstr>
      <vt:lpstr>Containers VS Virtual Machine </vt:lpstr>
      <vt:lpstr>Containers VS Virtual Machine </vt:lpstr>
      <vt:lpstr>Containers VS Virtual Machine </vt:lpstr>
      <vt:lpstr>Azure Container Instances (ACI)</vt:lpstr>
      <vt:lpstr>Deploy an AKS cluster using Azure CLI</vt:lpstr>
      <vt:lpstr>Deploy an AKS cluster using Azure Portal</vt:lpstr>
      <vt:lpstr>Azure Container Registry overview</vt:lpstr>
      <vt:lpstr>Deploy an image to ACR using Azure CLI</vt:lpstr>
      <vt:lpstr>Azure Container Instances Overview</vt:lpstr>
      <vt:lpstr>Implement an application using Virtual Kubelet </vt:lpstr>
      <vt:lpstr>Docker</vt:lpstr>
      <vt:lpstr>Features of Docker</vt:lpstr>
      <vt:lpstr>Features of Docker</vt:lpstr>
      <vt:lpstr>Presentación de PowerPoint</vt:lpstr>
      <vt:lpstr>File system:</vt:lpstr>
      <vt:lpstr>Process table:</vt:lpstr>
      <vt:lpstr>Network interfaces:</vt:lpstr>
      <vt:lpstr>IPC facility: </vt:lpstr>
      <vt:lpstr>Device:</vt:lpstr>
      <vt:lpstr>Docker Images and Containers: </vt:lpstr>
      <vt:lpstr>What is an image? </vt:lpstr>
      <vt:lpstr>Docker container </vt:lpstr>
      <vt:lpstr>Presentación de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Zagal</cp:lastModifiedBy>
  <cp:revision>19</cp:revision>
  <dcterms:created xsi:type="dcterms:W3CDTF">2018-10-19T20:35:44Z</dcterms:created>
  <dcterms:modified xsi:type="dcterms:W3CDTF">2019-02-21T06:53:10Z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0x010100AC31BF63F7C9EA45978C09E48937310F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